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1" r:id="rId2"/>
    <p:sldId id="256" r:id="rId3"/>
    <p:sldId id="257" r:id="rId4"/>
    <p:sldId id="301" r:id="rId5"/>
    <p:sldId id="265" r:id="rId6"/>
    <p:sldId id="263" r:id="rId7"/>
    <p:sldId id="302" r:id="rId8"/>
    <p:sldId id="266" r:id="rId9"/>
    <p:sldId id="267" r:id="rId10"/>
    <p:sldId id="264" r:id="rId11"/>
    <p:sldId id="306" r:id="rId12"/>
    <p:sldId id="260" r:id="rId13"/>
    <p:sldId id="262" r:id="rId14"/>
    <p:sldId id="305" r:id="rId15"/>
    <p:sldId id="261" r:id="rId16"/>
    <p:sldId id="268" r:id="rId17"/>
    <p:sldId id="269" r:id="rId18"/>
    <p:sldId id="259" r:id="rId19"/>
    <p:sldId id="303" r:id="rId20"/>
    <p:sldId id="292" r:id="rId21"/>
    <p:sldId id="294" r:id="rId22"/>
    <p:sldId id="295" r:id="rId23"/>
    <p:sldId id="293" r:id="rId24"/>
    <p:sldId id="296" r:id="rId25"/>
    <p:sldId id="299" r:id="rId26"/>
    <p:sldId id="300" r:id="rId27"/>
    <p:sldId id="297" r:id="rId28"/>
    <p:sldId id="287" r:id="rId29"/>
    <p:sldId id="270" r:id="rId30"/>
    <p:sldId id="271" r:id="rId31"/>
    <p:sldId id="288" r:id="rId32"/>
    <p:sldId id="289" r:id="rId33"/>
    <p:sldId id="290" r:id="rId34"/>
    <p:sldId id="307" r:id="rId35"/>
    <p:sldId id="304" r:id="rId36"/>
    <p:sldId id="273" r:id="rId37"/>
    <p:sldId id="274" r:id="rId38"/>
    <p:sldId id="275" r:id="rId39"/>
    <p:sldId id="277" r:id="rId40"/>
    <p:sldId id="278" r:id="rId41"/>
    <p:sldId id="279" r:id="rId42"/>
    <p:sldId id="280" r:id="rId43"/>
    <p:sldId id="281" r:id="rId44"/>
    <p:sldId id="282" r:id="rId45"/>
    <p:sldId id="283" r:id="rId46"/>
    <p:sldId id="284" r:id="rId47"/>
    <p:sldId id="285" r:id="rId48"/>
    <p:sldId id="286" r:id="rId49"/>
    <p:sldId id="298" r:id="rId5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E4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7D89636-D4B6-4A23-A31B-770EDF00FD90}" type="datetimeFigureOut">
              <a:rPr lang="it-IT"/>
              <a:pPr>
                <a:defRPr/>
              </a:pPr>
              <a:t>15/10/2010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5B1944-1BE7-4B88-AEDE-BB0C33B45A98}"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F5B1944-1BE7-4B88-AEDE-BB0C33B45A98}" type="slidenum">
              <a:rPr lang="it-IT" smtClean="0"/>
              <a:pPr>
                <a:defRPr/>
              </a:pPr>
              <a:t>11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DB8AC-4C43-4EF4-B309-94F300B6E8EC}" type="slidenum">
              <a:rPr lang="en-US"/>
              <a:pPr fontAlgn="base">
                <a:spcBef>
                  <a:spcPct val="0"/>
                </a:spcBef>
                <a:spcAft>
                  <a:spcPct val="0"/>
                </a:spcAft>
              </a:pPr>
              <a:t>44</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CFD82-DD70-434F-9D98-EF4C599AF66C}" type="slidenum">
              <a:rPr lang="en-US"/>
              <a:pPr fontAlgn="base">
                <a:spcBef>
                  <a:spcPct val="0"/>
                </a:spcBef>
                <a:spcAft>
                  <a:spcPct val="0"/>
                </a:spcAft>
              </a:pPr>
              <a:t>45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0D5D5-D951-407B-A988-8B2310422AD1}" type="slidenum">
              <a:rPr lang="en-US"/>
              <a:pPr fontAlgn="base">
                <a:spcBef>
                  <a:spcPct val="0"/>
                </a:spcBef>
                <a:spcAft>
                  <a:spcPct val="0"/>
                </a:spcAft>
              </a:pPr>
              <a:t>46</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6F558-5D7A-4F7E-AC6B-8686D8ED7DC2}" type="slidenum">
              <a:rPr lang="en-US"/>
              <a:pPr fontAlgn="base">
                <a:spcBef>
                  <a:spcPct val="0"/>
                </a:spcBef>
                <a:spcAft>
                  <a:spcPct val="0"/>
                </a:spcAft>
              </a:pPr>
              <a:t>47</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D42AF-F5D4-448E-9D78-EB81D63669AD}" type="slidenum">
              <a:rPr lang="en-US"/>
              <a:pPr fontAlgn="base">
                <a:spcBef>
                  <a:spcPct val="0"/>
                </a:spcBef>
                <a:spcAft>
                  <a:spcPct val="0"/>
                </a:spcAft>
              </a:pPr>
              <a:t>48</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ECD4D-DC78-4CD8-9AF9-A8EC11159E80}" type="slidenum">
              <a:rPr lang="en-US"/>
              <a:pPr fontAlgn="base">
                <a:spcBef>
                  <a:spcPct val="0"/>
                </a:spcBef>
                <a:spcAft>
                  <a:spcPct val="0"/>
                </a:spcAft>
              </a:pPr>
              <a:t>36</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CAFAC-3722-40F3-9DAA-10FF1B35272E}" type="slidenum">
              <a:rPr lang="en-US"/>
              <a:pPr fontAlgn="base">
                <a:spcBef>
                  <a:spcPct val="0"/>
                </a:spcBef>
                <a:spcAft>
                  <a:spcPct val="0"/>
                </a:spcAft>
              </a:pPr>
              <a:t>37</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5CD15D-6B5A-477B-B0F8-58BF5F2298D7}" type="slidenum">
              <a:rPr lang="en-US"/>
              <a:pPr fontAlgn="base">
                <a:spcBef>
                  <a:spcPct val="0"/>
                </a:spcBef>
                <a:spcAft>
                  <a:spcPct val="0"/>
                </a:spcAft>
              </a:pPr>
              <a:t>38</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6F8D29-DD1A-4F7C-B975-737975044266}" type="slidenum">
              <a:rPr lang="en-US"/>
              <a:pPr fontAlgn="base">
                <a:spcBef>
                  <a:spcPct val="0"/>
                </a:spcBef>
                <a:spcAft>
                  <a:spcPct val="0"/>
                </a:spcAft>
              </a:pPr>
              <a:t>39</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4FC6E-E571-4342-891A-E18444783348}" type="slidenum">
              <a:rPr lang="en-US"/>
              <a:pPr fontAlgn="base">
                <a:spcBef>
                  <a:spcPct val="0"/>
                </a:spcBef>
                <a:spcAft>
                  <a:spcPct val="0"/>
                </a:spcAft>
              </a:pPr>
              <a:t>40</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8A8FD-7208-47DB-BA98-15EF793FA09E}" type="slidenum">
              <a:rPr lang="en-US"/>
              <a:pPr fontAlgn="base">
                <a:spcBef>
                  <a:spcPct val="0"/>
                </a:spcBef>
                <a:spcAft>
                  <a:spcPct val="0"/>
                </a:spcAft>
              </a:pPr>
              <a:t>41</a:t>
            </a:fld>
            <a:endParaRPr 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C3904-8593-4AFE-8CF9-ED5BDEEABFAD}" type="slidenum">
              <a:rPr lang="en-US"/>
              <a:pPr fontAlgn="base">
                <a:spcBef>
                  <a:spcPct val="0"/>
                </a:spcBef>
                <a:spcAft>
                  <a:spcPct val="0"/>
                </a:spcAft>
              </a:pPr>
              <a:t>42</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E91AA-6A65-43C1-8C8C-09F20A2195A4}" type="slidenum">
              <a:rPr lang="en-US"/>
              <a:pPr fontAlgn="base">
                <a:spcBef>
                  <a:spcPct val="0"/>
                </a:spcBef>
                <a:spcAft>
                  <a:spcPct val="0"/>
                </a:spcAft>
              </a:pPr>
              <a:t>43</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18232A9-9F06-4C64-8823-CE5C550A47E9}" type="datetimeFigureOut">
              <a:rPr lang="it-IT"/>
              <a:pPr>
                <a:defRPr/>
              </a:pPr>
              <a:t>15/10/2010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ADB217-C59C-4841-99BD-79AED010F8F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DFF724B-575C-4437-A878-60958AD58B57}" type="datetimeFigureOut">
              <a:rPr lang="it-IT"/>
              <a:pPr>
                <a:defRPr/>
              </a:pPr>
              <a:t>15/10/2010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0EADF5-AF01-42B4-AD92-BD88361B460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B60204-7756-438E-B63A-4A9032DF911D}" type="datetimeFigureOut">
              <a:rPr lang="it-IT"/>
              <a:pPr>
                <a:defRPr/>
              </a:pPr>
              <a:t>15/10/2010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2FF1BB0-5A44-4EC7-B6C1-9D45F4F1002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7F86C1D-35E3-48AB-BA3A-6A0326078E80}" type="datetimeFigureOut">
              <a:rPr lang="it-IT"/>
              <a:pPr>
                <a:defRPr/>
              </a:pPr>
              <a:t>15/10/2010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72FB61-C5BA-4501-A525-EFCD27E2DF4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B9BB85F-CA84-4E65-81A3-42948C52784A}" type="datetimeFigureOut">
              <a:rPr lang="it-IT"/>
              <a:pPr>
                <a:defRPr/>
              </a:pPr>
              <a:t>15/10/2010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2AD7ED-101B-470A-946E-3E0A43F2957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5E5386F-3406-4C21-842D-1D7CB96C80AB}" type="datetimeFigureOut">
              <a:rPr lang="it-IT"/>
              <a:pPr>
                <a:defRPr/>
              </a:pPr>
              <a:t>15/10/2010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93388CA-CED2-47C3-9852-51ECCDE7D6C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D1864CE-DBEE-42C7-A21F-5632BBEA6101}" type="datetimeFigureOut">
              <a:rPr lang="it-IT"/>
              <a:pPr>
                <a:defRPr/>
              </a:pPr>
              <a:t>15/10/2010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3553FF4-3194-4417-80A9-BE215A954A3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8F77A2C-E98F-4FF9-B854-E61A4CE41673}" type="datetimeFigureOut">
              <a:rPr lang="it-IT"/>
              <a:pPr>
                <a:defRPr/>
              </a:pPr>
              <a:t>15/10/2010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C271E68-D2B3-42A6-BD9F-9C5260AC725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F209D28-D437-4926-8822-1727644C8A66}" type="datetimeFigureOut">
              <a:rPr lang="it-IT"/>
              <a:pPr>
                <a:defRPr/>
              </a:pPr>
              <a:t>15/10/2010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8F61ED5-A797-4CCE-87FE-833EC7BCF1C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307C7FA-342C-4A2F-885B-A960A7155E59}" type="datetimeFigureOut">
              <a:rPr lang="it-IT"/>
              <a:pPr>
                <a:defRPr/>
              </a:pPr>
              <a:t>15/10/2010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2F28A98-4911-4649-B579-EECFD92757F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2D3B047-6207-4C57-A01A-D1811F501FAB}" type="datetimeFigureOut">
              <a:rPr lang="it-IT"/>
              <a:pPr>
                <a:defRPr/>
              </a:pPr>
              <a:t>15/10/2010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6A70455-752A-4220-BE67-E2F371931E2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9AE0D24-45C4-4A31-995D-DC7B2C9CD04A}" type="datetimeFigureOut">
              <a:rPr lang="it-IT"/>
              <a:pPr>
                <a:defRPr/>
              </a:pPr>
              <a:t>15/10/2010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17D141-632E-487F-B501-657BC9C57AD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457200" y="635000"/>
            <a:ext cx="8435975" cy="2146300"/>
          </a:xfrm>
        </p:spPr>
        <p:txBody>
          <a:bodyPr/>
          <a:lstStyle/>
          <a:p>
            <a:r>
              <a:rPr lang="it-IT" smtClean="0"/>
              <a:t>ANAAO – ASSOMED – Sicilia</a:t>
            </a:r>
            <a:br>
              <a:rPr lang="it-IT" smtClean="0"/>
            </a:br>
            <a:r>
              <a:rPr lang="it-IT" i="1" smtClean="0">
                <a:effectLst>
                  <a:outerShdw blurRad="38100" dist="38100" dir="2700000" algn="tl">
                    <a:srgbClr val="C0C0C0"/>
                  </a:outerShdw>
                </a:effectLst>
              </a:rPr>
              <a:t>il disagio lavorativo dei medici in ospedale : la sindrome del burn out</a:t>
            </a:r>
          </a:p>
        </p:txBody>
      </p:sp>
      <p:sp>
        <p:nvSpPr>
          <p:cNvPr id="64515" name="Rectangle 3"/>
          <p:cNvSpPr>
            <a:spLocks noGrp="1"/>
          </p:cNvSpPr>
          <p:nvPr>
            <p:ph type="body" idx="1"/>
          </p:nvPr>
        </p:nvSpPr>
        <p:spPr>
          <a:xfrm>
            <a:off x="457200" y="3860800"/>
            <a:ext cx="8229600" cy="503238"/>
          </a:xfrm>
        </p:spPr>
        <p:txBody>
          <a:bodyPr/>
          <a:lstStyle/>
          <a:p>
            <a:pPr algn="ctr">
              <a:lnSpc>
                <a:spcPct val="90000"/>
              </a:lnSpc>
              <a:buFont typeface="Arial" pitchFamily="34" charset="0"/>
              <a:buNone/>
            </a:pPr>
            <a:r>
              <a:rPr lang="it-IT" i="1" smtClean="0">
                <a:effectLst>
                  <a:outerShdw blurRad="38100" dist="38100" dir="2700000" algn="tl">
                    <a:srgbClr val="C0C0C0"/>
                  </a:outerShdw>
                </a:effectLst>
              </a:rPr>
              <a:t>il ruolo della direzione</a:t>
            </a:r>
            <a:r>
              <a:rPr lang="it-IT" sz="2000" smtClean="0"/>
              <a:t> </a:t>
            </a:r>
            <a:r>
              <a:rPr lang="it-IT" i="1" smtClean="0">
                <a:effectLst>
                  <a:outerShdw blurRad="38100" dist="38100" dir="2700000" algn="tl">
                    <a:srgbClr val="C0C0C0"/>
                  </a:outerShdw>
                </a:effectLst>
              </a:rPr>
              <a:t>sanitaria</a:t>
            </a:r>
          </a:p>
        </p:txBody>
      </p:sp>
      <p:sp>
        <p:nvSpPr>
          <p:cNvPr id="64516" name="Rectangle 4"/>
          <p:cNvSpPr>
            <a:spLocks/>
          </p:cNvSpPr>
          <p:nvPr/>
        </p:nvSpPr>
        <p:spPr bwMode="auto">
          <a:xfrm>
            <a:off x="323850" y="5516563"/>
            <a:ext cx="8229600" cy="504825"/>
          </a:xfrm>
          <a:prstGeom prst="rect">
            <a:avLst/>
          </a:prstGeom>
          <a:noFill/>
          <a:ln w="9525">
            <a:noFill/>
            <a:miter lim="800000"/>
            <a:headEnd/>
            <a:tailEnd/>
          </a:ln>
        </p:spPr>
        <p:txBody>
          <a:bodyPr/>
          <a:lstStyle/>
          <a:p>
            <a:pPr marL="342900" indent="-342900" algn="ctr">
              <a:lnSpc>
                <a:spcPct val="90000"/>
              </a:lnSpc>
              <a:spcBef>
                <a:spcPct val="20000"/>
              </a:spcBef>
              <a:buFont typeface="Arial" pitchFamily="34" charset="0"/>
              <a:buNone/>
            </a:pPr>
            <a:r>
              <a:rPr lang="it-IT" sz="2000" i="1">
                <a:latin typeface="Calibri" pitchFamily="34" charset="0"/>
              </a:rPr>
              <a:t>giuseppe giammanco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Variabili sempre  valutate dal Servizio Prevenzione Protezione</a:t>
            </a: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a:xfrm>
            <a:off x="250825" y="1600200"/>
            <a:ext cx="8569325" cy="4525963"/>
          </a:xfrm>
        </p:spPr>
        <p:txBody>
          <a:bodyPr rtlCol="0">
            <a:normAutofit/>
          </a:bodyPr>
          <a:lstStyle/>
          <a:p>
            <a:pPr fontAlgn="auto">
              <a:spcAft>
                <a:spcPts val="0"/>
              </a:spcAft>
              <a:buClr>
                <a:srgbClr val="333399"/>
              </a:buCl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i="1" u="sng" dirty="0" err="1" smtClean="0"/>
              <a:t>Fattori</a:t>
            </a:r>
            <a:r>
              <a:rPr lang="en-GB" sz="2400" b="1" i="1" u="sng" dirty="0" smtClean="0"/>
              <a:t> </a:t>
            </a:r>
            <a:r>
              <a:rPr lang="en-GB" sz="2400" b="1" i="1" u="sng" dirty="0" err="1" smtClean="0"/>
              <a:t>fisici</a:t>
            </a:r>
            <a:r>
              <a:rPr lang="en-GB" sz="2400" b="1" i="1" u="sng" dirty="0" smtClean="0"/>
              <a:t>, </a:t>
            </a:r>
            <a:r>
              <a:rPr lang="en-GB" sz="2400" b="1" i="1" u="sng" dirty="0" err="1" smtClean="0"/>
              <a:t>ambientali</a:t>
            </a:r>
            <a:r>
              <a:rPr lang="en-GB" sz="2400" dirty="0" smtClean="0"/>
              <a:t>  </a:t>
            </a:r>
            <a:r>
              <a:rPr lang="en-GB" sz="2400" dirty="0" err="1" smtClean="0"/>
              <a:t>che</a:t>
            </a:r>
            <a:r>
              <a:rPr lang="en-GB" sz="2400" dirty="0" smtClean="0"/>
              <a:t> </a:t>
            </a:r>
            <a:r>
              <a:rPr lang="en-GB" sz="2400" dirty="0" err="1" smtClean="0"/>
              <a:t>condizionano</a:t>
            </a:r>
            <a:r>
              <a:rPr lang="en-GB" sz="2400" dirty="0" smtClean="0"/>
              <a:t> </a:t>
            </a:r>
          </a:p>
          <a:p>
            <a:pPr fontAlgn="auto">
              <a:spcAft>
                <a:spcPts val="0"/>
              </a:spcAft>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smtClean="0">
                <a:solidFill>
                  <a:srgbClr val="000000"/>
                </a:solidFill>
              </a:rPr>
              <a:t>concentrazione</a:t>
            </a:r>
            <a:r>
              <a:rPr lang="en-GB" sz="2400" b="1" dirty="0" smtClean="0">
                <a:solidFill>
                  <a:srgbClr val="000000"/>
                </a:solidFill>
              </a:rPr>
              <a:t>, </a:t>
            </a:r>
            <a:r>
              <a:rPr lang="en-GB" sz="2400" b="1" dirty="0" err="1" smtClean="0">
                <a:solidFill>
                  <a:srgbClr val="000000"/>
                </a:solidFill>
              </a:rPr>
              <a:t>rendimento</a:t>
            </a:r>
            <a:r>
              <a:rPr lang="en-GB" sz="2400" b="1" dirty="0" smtClean="0">
                <a:solidFill>
                  <a:srgbClr val="000000"/>
                </a:solidFill>
              </a:rPr>
              <a:t> e </a:t>
            </a:r>
            <a:r>
              <a:rPr lang="en-GB" sz="2400" b="1" dirty="0" err="1" smtClean="0">
                <a:solidFill>
                  <a:srgbClr val="000000"/>
                </a:solidFill>
              </a:rPr>
              <a:t>efficienza</a:t>
            </a:r>
            <a:r>
              <a:rPr lang="en-GB" sz="2400" b="1" dirty="0" smtClean="0">
                <a:solidFill>
                  <a:srgbClr val="000000"/>
                </a:solidFill>
              </a:rPr>
              <a:t> </a:t>
            </a:r>
            <a:r>
              <a:rPr lang="en-GB" sz="2400" b="1" dirty="0" err="1" smtClean="0">
                <a:solidFill>
                  <a:srgbClr val="000000"/>
                </a:solidFill>
              </a:rPr>
              <a:t>dei</a:t>
            </a:r>
            <a:r>
              <a:rPr lang="en-GB" sz="2400" b="1" dirty="0" smtClean="0">
                <a:solidFill>
                  <a:srgbClr val="000000"/>
                </a:solidFill>
              </a:rPr>
              <a:t> </a:t>
            </a:r>
            <a:r>
              <a:rPr lang="en-GB" sz="2400" b="1" dirty="0" err="1" smtClean="0">
                <a:solidFill>
                  <a:srgbClr val="000000"/>
                </a:solidFill>
              </a:rPr>
              <a:t>lavoratori</a:t>
            </a:r>
            <a:r>
              <a:rPr lang="en-GB" sz="2400" b="1" dirty="0" smtClean="0">
                <a:solidFill>
                  <a:srgbClr val="000000"/>
                </a:solidFill>
              </a:rPr>
              <a:t>:</a:t>
            </a: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i="1" dirty="0" smtClean="0">
                <a:solidFill>
                  <a:srgbClr val="000000"/>
                </a:solidFill>
              </a:rPr>
              <a:t>la </a:t>
            </a:r>
            <a:r>
              <a:rPr lang="en-GB" b="1" i="1" dirty="0" err="1" smtClean="0">
                <a:solidFill>
                  <a:srgbClr val="000000"/>
                </a:solidFill>
              </a:rPr>
              <a:t>rumorosità</a:t>
            </a:r>
            <a:r>
              <a:rPr lang="en-GB" b="1" i="1" dirty="0" smtClean="0">
                <a:solidFill>
                  <a:srgbClr val="000000"/>
                </a:solidFill>
              </a:rPr>
              <a:t>, </a:t>
            </a: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i="1" dirty="0" smtClean="0">
                <a:solidFill>
                  <a:srgbClr val="000000"/>
                </a:solidFill>
              </a:rPr>
              <a:t>le </a:t>
            </a:r>
            <a:r>
              <a:rPr lang="en-GB" b="1" i="1" dirty="0" err="1" smtClean="0">
                <a:solidFill>
                  <a:srgbClr val="000000"/>
                </a:solidFill>
              </a:rPr>
              <a:t>vibrazioni</a:t>
            </a:r>
            <a:r>
              <a:rPr lang="en-GB" b="1" i="1" dirty="0" smtClean="0">
                <a:solidFill>
                  <a:srgbClr val="000000"/>
                </a:solidFill>
              </a:rPr>
              <a:t>, </a:t>
            </a: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i="1" dirty="0" err="1" smtClean="0">
                <a:solidFill>
                  <a:srgbClr val="000000"/>
                </a:solidFill>
              </a:rPr>
              <a:t>il</a:t>
            </a:r>
            <a:r>
              <a:rPr lang="en-GB" b="1" i="1" dirty="0" smtClean="0">
                <a:solidFill>
                  <a:srgbClr val="000000"/>
                </a:solidFill>
              </a:rPr>
              <a:t> </a:t>
            </a:r>
            <a:r>
              <a:rPr lang="en-GB" b="1" i="1" dirty="0" err="1" smtClean="0">
                <a:solidFill>
                  <a:srgbClr val="000000"/>
                </a:solidFill>
              </a:rPr>
              <a:t>microclima</a:t>
            </a:r>
            <a:r>
              <a:rPr lang="en-GB" b="1" i="1" dirty="0" smtClean="0">
                <a:solidFill>
                  <a:srgbClr val="000000"/>
                </a:solidFill>
              </a:rPr>
              <a:t> (T°C, </a:t>
            </a:r>
            <a:r>
              <a:rPr lang="en-GB" b="1" i="1" dirty="0" err="1" smtClean="0">
                <a:solidFill>
                  <a:srgbClr val="000000"/>
                </a:solidFill>
              </a:rPr>
              <a:t>umidità</a:t>
            </a:r>
            <a:r>
              <a:rPr lang="en-GB" b="1" i="1" dirty="0" smtClean="0">
                <a:solidFill>
                  <a:srgbClr val="000000"/>
                </a:solidFill>
              </a:rPr>
              <a:t>, </a:t>
            </a:r>
            <a:r>
              <a:rPr lang="en-GB" b="1" i="1" dirty="0" err="1" smtClean="0">
                <a:solidFill>
                  <a:srgbClr val="000000"/>
                </a:solidFill>
              </a:rPr>
              <a:t>ricambi</a:t>
            </a:r>
            <a:r>
              <a:rPr lang="en-GB" b="1" i="1" dirty="0" smtClean="0">
                <a:solidFill>
                  <a:srgbClr val="000000"/>
                </a:solidFill>
              </a:rPr>
              <a:t> aria, </a:t>
            </a:r>
            <a:r>
              <a:rPr lang="en-GB" b="1" i="1" dirty="0" err="1" smtClean="0">
                <a:solidFill>
                  <a:srgbClr val="000000"/>
                </a:solidFill>
              </a:rPr>
              <a:t>ventilazione</a:t>
            </a:r>
            <a:r>
              <a:rPr lang="en-GB" b="1" i="1" dirty="0" smtClean="0">
                <a:solidFill>
                  <a:srgbClr val="000000"/>
                </a:solidFill>
              </a:rPr>
              <a:t>) </a:t>
            </a: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i="1" dirty="0" err="1" smtClean="0">
                <a:solidFill>
                  <a:srgbClr val="000000"/>
                </a:solidFill>
              </a:rPr>
              <a:t>l’illuminazione</a:t>
            </a:r>
            <a:endParaRPr lang="en-GB" b="1" i="1" dirty="0" smtClean="0">
              <a:solidFill>
                <a:srgbClr val="000000"/>
              </a:solidFill>
            </a:endParaRP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i="1" dirty="0" err="1" smtClean="0">
                <a:solidFill>
                  <a:srgbClr val="000000"/>
                </a:solidFill>
              </a:rPr>
              <a:t>gli</a:t>
            </a:r>
            <a:r>
              <a:rPr lang="en-GB" b="1" i="1" dirty="0" smtClean="0">
                <a:solidFill>
                  <a:srgbClr val="000000"/>
                </a:solidFill>
              </a:rPr>
              <a:t> </a:t>
            </a:r>
            <a:r>
              <a:rPr lang="en-GB" b="1" i="1" dirty="0" err="1" smtClean="0">
                <a:solidFill>
                  <a:srgbClr val="000000"/>
                </a:solidFill>
              </a:rPr>
              <a:t>spazi</a:t>
            </a:r>
            <a:r>
              <a:rPr lang="en-GB" b="1" i="1" dirty="0" smtClean="0">
                <a:solidFill>
                  <a:srgbClr val="000000"/>
                </a:solidFill>
              </a:rPr>
              <a:t> </a:t>
            </a:r>
            <a:r>
              <a:rPr lang="en-GB" b="1" i="1" dirty="0" err="1" smtClean="0">
                <a:solidFill>
                  <a:srgbClr val="000000"/>
                </a:solidFill>
              </a:rPr>
              <a:t>disponibili</a:t>
            </a:r>
            <a:r>
              <a:rPr lang="en-GB" b="1" i="1" dirty="0" smtClean="0">
                <a:solidFill>
                  <a:srgbClr val="000000"/>
                </a:solidFill>
              </a:rPr>
              <a:t> </a:t>
            </a: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i="1" dirty="0" smtClean="0">
              <a:solidFill>
                <a:srgbClr val="000000"/>
              </a:solidFill>
            </a:endParaRPr>
          </a:p>
          <a:p>
            <a:pPr lvl="3"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i="1" dirty="0" smtClean="0">
              <a:solidFill>
                <a:srgbClr val="000000"/>
              </a:solidFill>
            </a:endParaRPr>
          </a:p>
          <a:p>
            <a:pPr algn="ctr" fontAlgn="auto">
              <a:spcAft>
                <a:spcPts val="0"/>
              </a:spcAft>
              <a:buFont typeface="Arial" pitchFamily="34" charset="0"/>
              <a:buNone/>
              <a:defRPr/>
            </a:pPr>
            <a:r>
              <a:rPr lang="it-IT" sz="1800" i="1" dirty="0" smtClean="0">
                <a:solidFill>
                  <a:schemeClr val="tx2">
                    <a:lumMod val="75000"/>
                  </a:schemeClr>
                </a:solidFill>
              </a:rPr>
              <a:t>Nota: anche i modelli che valutano la</a:t>
            </a:r>
            <a:r>
              <a:rPr lang="it-IT" sz="1800" b="1" i="1" dirty="0" smtClean="0">
                <a:solidFill>
                  <a:schemeClr val="tx2">
                    <a:lumMod val="75000"/>
                  </a:schemeClr>
                </a:solidFill>
                <a:effectLst>
                  <a:outerShdw blurRad="38100" dist="38100" dir="2700000" algn="tl">
                    <a:srgbClr val="000000">
                      <a:alpha val="43137"/>
                    </a:srgbClr>
                  </a:outerShdw>
                </a:effectLst>
              </a:rPr>
              <a:t> </a:t>
            </a:r>
            <a:r>
              <a:rPr lang="it-IT" sz="1800" b="1" i="1" dirty="0" err="1" smtClean="0">
                <a:solidFill>
                  <a:schemeClr val="tx2">
                    <a:lumMod val="75000"/>
                  </a:schemeClr>
                </a:solidFill>
                <a:effectLst>
                  <a:outerShdw blurRad="38100" dist="38100" dir="2700000" algn="tl">
                    <a:srgbClr val="000000">
                      <a:alpha val="43137"/>
                    </a:srgbClr>
                  </a:outerShdw>
                </a:effectLst>
              </a:rPr>
              <a:t>Safety</a:t>
            </a:r>
            <a:r>
              <a:rPr lang="it-IT" sz="1800" b="1" i="1" dirty="0" smtClean="0">
                <a:solidFill>
                  <a:schemeClr val="tx2">
                    <a:lumMod val="75000"/>
                  </a:schemeClr>
                </a:solidFill>
                <a:effectLst>
                  <a:outerShdw blurRad="38100" dist="38100" dir="2700000" algn="tl">
                    <a:srgbClr val="000000">
                      <a:alpha val="43137"/>
                    </a:srgbClr>
                  </a:outerShdw>
                </a:effectLst>
              </a:rPr>
              <a:t> </a:t>
            </a:r>
            <a:r>
              <a:rPr lang="it-IT" sz="1800" i="1" dirty="0" smtClean="0">
                <a:solidFill>
                  <a:schemeClr val="tx2">
                    <a:lumMod val="75000"/>
                  </a:schemeClr>
                </a:solidFill>
              </a:rPr>
              <a:t>(sicurezza paziente) di una organizzazione sanitaria, secondo la tassonomia di </a:t>
            </a:r>
            <a:r>
              <a:rPr lang="it-IT" sz="1800" i="1" dirty="0" err="1" smtClean="0">
                <a:solidFill>
                  <a:schemeClr val="tx2">
                    <a:lumMod val="75000"/>
                  </a:schemeClr>
                </a:solidFill>
              </a:rPr>
              <a:t>Vincet</a:t>
            </a:r>
            <a:r>
              <a:rPr lang="it-IT" sz="1800" i="1" dirty="0" smtClean="0">
                <a:solidFill>
                  <a:schemeClr val="tx2">
                    <a:lumMod val="75000"/>
                  </a:schemeClr>
                </a:solidFill>
              </a:rPr>
              <a:t>, prendono in considerazione la variabile ambientale come possibile causa di errori</a:t>
            </a:r>
            <a:endParaRPr lang="it-IT" sz="18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patient-empowerment.jpg"/>
          <p:cNvPicPr>
            <a:picLocks noGrp="1" noChangeAspect="1"/>
          </p:cNvPicPr>
          <p:nvPr>
            <p:ph idx="1"/>
          </p:nvPr>
        </p:nvPicPr>
        <p:blipFill>
          <a:blip r:embed="rId3" cstate="print"/>
          <a:stretch>
            <a:fillRect/>
          </a:stretch>
        </p:blipFill>
        <p:spPr>
          <a:xfrm>
            <a:off x="1857356" y="571480"/>
            <a:ext cx="5857916" cy="593206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ormAutofit/>
          </a:bodyPr>
          <a:lstStyle/>
          <a:p>
            <a:pPr fontAlgn="auto">
              <a:spcAft>
                <a:spcPts val="0"/>
              </a:spcAft>
              <a:defRPr/>
            </a:pP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Elemento soggettivo </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47" name="Segnaposto contenuto 2"/>
          <p:cNvSpPr>
            <a:spLocks noGrp="1"/>
          </p:cNvSpPr>
          <p:nvPr>
            <p:ph idx="1"/>
          </p:nvPr>
        </p:nvSpPr>
        <p:spPr>
          <a:xfrm>
            <a:off x="468313" y="1557338"/>
            <a:ext cx="8229600" cy="4924425"/>
          </a:xfrm>
        </p:spPr>
        <p:txBody>
          <a:bodyPr/>
          <a:lstStyle/>
          <a:p>
            <a:pPr>
              <a:lnSpc>
                <a:spcPct val="200000"/>
              </a:lnSpc>
            </a:pPr>
            <a:r>
              <a:rPr lang="it-IT" sz="1600" smtClean="0"/>
              <a:t>Non sempre, come verrebbe facile ipotizzare si osservano condizioni a rischio per burnout in strutture ad elevata attività o relativa insufficienza delle risorse umane.</a:t>
            </a:r>
          </a:p>
          <a:p>
            <a:pPr>
              <a:lnSpc>
                <a:spcPct val="200000"/>
              </a:lnSpc>
            </a:pPr>
            <a:r>
              <a:rPr lang="it-IT" sz="1600" smtClean="0"/>
              <a:t>Talora le </a:t>
            </a:r>
            <a:r>
              <a:rPr lang="it-IT" sz="1600" b="1" smtClean="0">
                <a:solidFill>
                  <a:srgbClr val="FF0000"/>
                </a:solidFill>
              </a:rPr>
              <a:t>variabili organizzative </a:t>
            </a:r>
            <a:r>
              <a:rPr lang="it-IT" sz="1600" smtClean="0"/>
              <a:t>e motivazionali concorrono, con funzione potenziante,  insieme ad un oggettivo sottodimenzionamento del personale.</a:t>
            </a:r>
          </a:p>
          <a:p>
            <a:pPr>
              <a:lnSpc>
                <a:spcPct val="200000"/>
              </a:lnSpc>
            </a:pPr>
            <a:r>
              <a:rPr lang="en-GB" sz="1600" smtClean="0"/>
              <a:t>L’</a:t>
            </a:r>
            <a:r>
              <a:rPr lang="en-GB" sz="1600" b="1" smtClean="0">
                <a:solidFill>
                  <a:srgbClr val="FF0000"/>
                </a:solidFill>
              </a:rPr>
              <a:t>aspetto psicologico dello stress </a:t>
            </a:r>
            <a:r>
              <a:rPr lang="en-GB" sz="1600" smtClean="0"/>
              <a:t>va ricondotto alla percezione che ha il lavoratore del suo vissuto quotidiano, della complessità risultante dai rapporti sociali e formali vissuti all’interno dell’ organizzazione stessa.</a:t>
            </a:r>
          </a:p>
          <a:p>
            <a:pPr>
              <a:lnSpc>
                <a:spcPct val="200000"/>
              </a:lnSpc>
              <a:buClr>
                <a:srgbClr val="333399"/>
              </a:buClr>
            </a:pPr>
            <a:r>
              <a:rPr lang="en-GB" sz="1600" smtClean="0"/>
              <a:t>L’approccio soggettivo dunque mette l’accento sulle psicologiche dell’affaticamento in termini di norme psicosociali, clima,  soddisfazione ed  insoddisfazione lavorativa, alienazione ecc</a:t>
            </a:r>
          </a:p>
          <a:p>
            <a:pPr>
              <a:lnSpc>
                <a:spcPct val="200000"/>
              </a:lnSpc>
            </a:pPr>
            <a:endParaRPr lang="it-IT"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fontAlgn="auto">
              <a:spcAft>
                <a:spcPts val="0"/>
              </a:spcAft>
              <a:defRPr/>
            </a:pPr>
            <a:r>
              <a:rPr lang="en-GB"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condizione</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GB"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psicologica</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e </a:t>
            </a:r>
            <a:r>
              <a:rPr lang="en-GB"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cognitiva</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GB"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dello</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stress</a:t>
            </a:r>
            <a:endPar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2291" name="Segnaposto contenuto 2"/>
          <p:cNvSpPr>
            <a:spLocks noGrp="1"/>
          </p:cNvSpPr>
          <p:nvPr>
            <p:ph idx="1"/>
          </p:nvPr>
        </p:nvSpPr>
        <p:spPr>
          <a:xfrm>
            <a:off x="457200" y="1268760"/>
            <a:ext cx="8229600" cy="5257800"/>
          </a:xfrm>
        </p:spPr>
        <p:txBody>
          <a:bodyPr/>
          <a:lstStyle/>
          <a:p>
            <a:pPr algn="just">
              <a:lnSpc>
                <a:spcPct val="150000"/>
              </a:lnSpc>
            </a:pPr>
            <a:r>
              <a:rPr lang="en-GB" sz="1800" dirty="0" smtClean="0"/>
              <a:t>Lazarus (1966) </a:t>
            </a:r>
            <a:r>
              <a:rPr lang="en-GB" sz="1800" dirty="0" err="1" smtClean="0"/>
              <a:t>mette</a:t>
            </a:r>
            <a:r>
              <a:rPr lang="en-GB" sz="1800" dirty="0" smtClean="0"/>
              <a:t> in </a:t>
            </a:r>
            <a:r>
              <a:rPr lang="en-GB" sz="1800" dirty="0" err="1" smtClean="0"/>
              <a:t>evidenza</a:t>
            </a:r>
            <a:r>
              <a:rPr lang="en-GB" sz="1800" dirty="0" smtClean="0"/>
              <a:t> la </a:t>
            </a:r>
            <a:r>
              <a:rPr lang="en-GB" sz="1800" dirty="0" err="1" smtClean="0"/>
              <a:t>variabile</a:t>
            </a:r>
            <a:r>
              <a:rPr lang="en-GB" sz="1800" dirty="0" smtClean="0"/>
              <a:t> </a:t>
            </a:r>
            <a:r>
              <a:rPr lang="en-GB" sz="1800" dirty="0" err="1" smtClean="0"/>
              <a:t>psicologica</a:t>
            </a:r>
            <a:r>
              <a:rPr lang="en-GB" sz="1800" dirty="0" smtClean="0"/>
              <a:t> e </a:t>
            </a:r>
            <a:r>
              <a:rPr lang="en-GB" sz="1800" dirty="0" err="1" smtClean="0"/>
              <a:t>cognitiva</a:t>
            </a:r>
            <a:r>
              <a:rPr lang="en-GB" sz="1800" dirty="0" smtClean="0"/>
              <a:t>  </a:t>
            </a:r>
            <a:r>
              <a:rPr lang="en-GB" sz="1800" dirty="0" err="1" smtClean="0"/>
              <a:t>nella</a:t>
            </a:r>
            <a:r>
              <a:rPr lang="en-GB" sz="1800" dirty="0" smtClean="0"/>
              <a:t> </a:t>
            </a:r>
            <a:r>
              <a:rPr lang="en-GB" sz="1800" dirty="0" err="1" smtClean="0"/>
              <a:t>genesi</a:t>
            </a:r>
            <a:r>
              <a:rPr lang="en-GB" sz="1800" dirty="0" smtClean="0"/>
              <a:t> </a:t>
            </a:r>
            <a:r>
              <a:rPr lang="en-GB" sz="1800" dirty="0" err="1" smtClean="0"/>
              <a:t>dello</a:t>
            </a:r>
            <a:r>
              <a:rPr lang="en-GB" sz="1800" dirty="0" smtClean="0"/>
              <a:t> stress</a:t>
            </a:r>
          </a:p>
          <a:p>
            <a:pPr algn="just">
              <a:lnSpc>
                <a:spcPct val="150000"/>
              </a:lnSpc>
              <a:buClr>
                <a:srgbClr val="FF0066"/>
              </a:buClr>
            </a:pPr>
            <a:r>
              <a:rPr lang="en-GB" sz="1800" b="1" dirty="0" smtClean="0">
                <a:solidFill>
                  <a:srgbClr val="FF0000"/>
                </a:solidFill>
              </a:rPr>
              <a:t>Lo stress </a:t>
            </a:r>
            <a:r>
              <a:rPr lang="en-GB" sz="1800" b="1" dirty="0" err="1" smtClean="0">
                <a:solidFill>
                  <a:srgbClr val="FF0000"/>
                </a:solidFill>
              </a:rPr>
              <a:t>psicologico</a:t>
            </a:r>
            <a:r>
              <a:rPr lang="en-GB" sz="1800" b="1" dirty="0" smtClean="0">
                <a:solidFill>
                  <a:srgbClr val="FF0000"/>
                </a:solidFill>
              </a:rPr>
              <a:t>  </a:t>
            </a:r>
            <a:r>
              <a:rPr lang="en-GB" sz="1800" dirty="0" err="1" smtClean="0"/>
              <a:t>deriva</a:t>
            </a:r>
            <a:r>
              <a:rPr lang="en-GB" sz="1800" dirty="0" smtClean="0"/>
              <a:t> </a:t>
            </a:r>
            <a:r>
              <a:rPr lang="en-GB" sz="1800" dirty="0" err="1" smtClean="0"/>
              <a:t>dal</a:t>
            </a:r>
            <a:r>
              <a:rPr lang="en-GB" sz="1800" dirty="0" smtClean="0"/>
              <a:t> </a:t>
            </a:r>
            <a:r>
              <a:rPr lang="en-GB" sz="1800" dirty="0" err="1" smtClean="0">
                <a:solidFill>
                  <a:srgbClr val="FF0000"/>
                </a:solidFill>
              </a:rPr>
              <a:t>rapporto</a:t>
            </a:r>
            <a:r>
              <a:rPr lang="en-GB" sz="1800" dirty="0" smtClean="0">
                <a:solidFill>
                  <a:srgbClr val="FF0000"/>
                </a:solidFill>
              </a:rPr>
              <a:t> non </a:t>
            </a:r>
            <a:r>
              <a:rPr lang="en-GB" sz="1800" dirty="0" err="1" smtClean="0">
                <a:solidFill>
                  <a:srgbClr val="FF0000"/>
                </a:solidFill>
              </a:rPr>
              <a:t>armonico</a:t>
            </a:r>
            <a:r>
              <a:rPr lang="en-GB" sz="1800" dirty="0" smtClean="0">
                <a:solidFill>
                  <a:srgbClr val="FF0000"/>
                </a:solidFill>
              </a:rPr>
              <a:t> </a:t>
            </a:r>
            <a:r>
              <a:rPr lang="en-GB" sz="1800" dirty="0" err="1" smtClean="0"/>
              <a:t>tra</a:t>
            </a:r>
            <a:r>
              <a:rPr lang="en-GB" sz="1800" dirty="0" smtClean="0"/>
              <a:t> la persona/ </a:t>
            </a:r>
            <a:r>
              <a:rPr lang="en-GB" sz="1800" dirty="0" err="1" smtClean="0"/>
              <a:t>ambiente</a:t>
            </a:r>
            <a:r>
              <a:rPr lang="en-GB" sz="1800" dirty="0" smtClean="0"/>
              <a:t> (</a:t>
            </a:r>
            <a:r>
              <a:rPr lang="en-GB" sz="1400" i="1" dirty="0" err="1" smtClean="0"/>
              <a:t>lavorativo</a:t>
            </a:r>
            <a:r>
              <a:rPr lang="en-GB" sz="1400" i="1" dirty="0" smtClean="0"/>
              <a:t> </a:t>
            </a:r>
            <a:r>
              <a:rPr lang="en-GB" sz="1400" i="1" dirty="0" err="1" smtClean="0"/>
              <a:t>nel</a:t>
            </a:r>
            <a:r>
              <a:rPr lang="en-GB" sz="1400" i="1" dirty="0" smtClean="0"/>
              <a:t> </a:t>
            </a:r>
            <a:r>
              <a:rPr lang="en-GB" sz="1400" i="1" dirty="0" err="1" smtClean="0"/>
              <a:t>caso</a:t>
            </a:r>
            <a:r>
              <a:rPr lang="en-GB" sz="1400" i="1" dirty="0" smtClean="0"/>
              <a:t> del burnout</a:t>
            </a:r>
            <a:r>
              <a:rPr lang="en-GB" sz="1800" dirty="0" smtClean="0"/>
              <a:t>).</a:t>
            </a:r>
          </a:p>
          <a:p>
            <a:pPr algn="just">
              <a:lnSpc>
                <a:spcPct val="150000"/>
              </a:lnSpc>
              <a:buClr>
                <a:srgbClr val="FF0066"/>
              </a:buClr>
            </a:pPr>
            <a:r>
              <a:rPr lang="en-GB" sz="1800" dirty="0" smtClean="0"/>
              <a:t>Le </a:t>
            </a:r>
            <a:r>
              <a:rPr lang="en-GB" sz="1800" b="1" dirty="0" err="1" smtClean="0">
                <a:solidFill>
                  <a:srgbClr val="FF0000"/>
                </a:solidFill>
                <a:effectLst>
                  <a:outerShdw blurRad="38100" dist="38100" dir="2700000" algn="tl">
                    <a:srgbClr val="000000">
                      <a:alpha val="43137"/>
                    </a:srgbClr>
                  </a:outerShdw>
                </a:effectLst>
              </a:rPr>
              <a:t>richieste</a:t>
            </a:r>
            <a:r>
              <a:rPr lang="en-GB" sz="1800" b="1" dirty="0" smtClean="0">
                <a:solidFill>
                  <a:srgbClr val="FF0000"/>
                </a:solidFill>
                <a:effectLst>
                  <a:outerShdw blurRad="38100" dist="38100" dir="2700000" algn="tl">
                    <a:srgbClr val="000000">
                      <a:alpha val="43137"/>
                    </a:srgbClr>
                  </a:outerShdw>
                </a:effectLst>
              </a:rPr>
              <a:t> </a:t>
            </a:r>
            <a:r>
              <a:rPr lang="en-GB" sz="1800" b="1" dirty="0" err="1" smtClean="0">
                <a:solidFill>
                  <a:srgbClr val="FF0000"/>
                </a:solidFill>
                <a:effectLst>
                  <a:outerShdw blurRad="38100" dist="38100" dir="2700000" algn="tl">
                    <a:srgbClr val="000000">
                      <a:alpha val="43137"/>
                    </a:srgbClr>
                  </a:outerShdw>
                </a:effectLst>
              </a:rPr>
              <a:t>dell’ambiente</a:t>
            </a:r>
            <a:r>
              <a:rPr lang="en-GB" sz="1800" b="1" dirty="0" smtClean="0">
                <a:solidFill>
                  <a:srgbClr val="FF0000"/>
                </a:solidFill>
                <a:effectLst>
                  <a:outerShdw blurRad="38100" dist="38100" dir="2700000" algn="tl">
                    <a:srgbClr val="000000">
                      <a:alpha val="43137"/>
                    </a:srgbClr>
                  </a:outerShdw>
                </a:effectLst>
              </a:rPr>
              <a:t> </a:t>
            </a:r>
            <a:r>
              <a:rPr lang="en-GB" sz="1800" dirty="0" err="1" smtClean="0"/>
              <a:t>sono</a:t>
            </a:r>
            <a:r>
              <a:rPr lang="en-GB" sz="1800" dirty="0" smtClean="0"/>
              <a:t> </a:t>
            </a:r>
            <a:r>
              <a:rPr lang="en-GB" sz="1800" dirty="0" err="1" smtClean="0"/>
              <a:t>vissute</a:t>
            </a:r>
            <a:r>
              <a:rPr lang="en-GB" sz="1800" dirty="0" smtClean="0"/>
              <a:t> </a:t>
            </a:r>
            <a:r>
              <a:rPr lang="en-GB" sz="1800" dirty="0" err="1" smtClean="0"/>
              <a:t>dal</a:t>
            </a:r>
            <a:r>
              <a:rPr lang="en-GB" sz="1800" dirty="0" smtClean="0"/>
              <a:t> </a:t>
            </a:r>
            <a:r>
              <a:rPr lang="en-GB" sz="1800" dirty="0" err="1" smtClean="0"/>
              <a:t>sogetto</a:t>
            </a:r>
            <a:r>
              <a:rPr lang="en-GB" sz="1800" dirty="0" smtClean="0"/>
              <a:t> come </a:t>
            </a:r>
            <a:r>
              <a:rPr lang="en-GB" sz="1800" b="1" dirty="0" err="1" smtClean="0">
                <a:solidFill>
                  <a:srgbClr val="FF0000"/>
                </a:solidFill>
                <a:effectLst>
                  <a:outerShdw blurRad="38100" dist="38100" dir="2700000" algn="tl">
                    <a:srgbClr val="000000">
                      <a:alpha val="43137"/>
                    </a:srgbClr>
                  </a:outerShdw>
                </a:effectLst>
              </a:rPr>
              <a:t>gravose</a:t>
            </a:r>
            <a:r>
              <a:rPr lang="en-GB" sz="1800" dirty="0" smtClean="0"/>
              <a:t>  o non   </a:t>
            </a:r>
            <a:r>
              <a:rPr lang="en-GB" sz="1800" dirty="0" err="1" smtClean="0"/>
              <a:t>superiore</a:t>
            </a:r>
            <a:r>
              <a:rPr lang="en-GB" sz="1800" dirty="0" smtClean="0"/>
              <a:t> </a:t>
            </a:r>
            <a:r>
              <a:rPr lang="en-GB" sz="1800" dirty="0" err="1" smtClean="0"/>
              <a:t>alle</a:t>
            </a:r>
            <a:r>
              <a:rPr lang="en-GB" sz="1800" dirty="0" smtClean="0"/>
              <a:t> </a:t>
            </a:r>
            <a:r>
              <a:rPr lang="en-GB" sz="1800" dirty="0" err="1" smtClean="0"/>
              <a:t>risorse</a:t>
            </a:r>
            <a:r>
              <a:rPr lang="en-GB" sz="1800" dirty="0" smtClean="0"/>
              <a:t> </a:t>
            </a:r>
            <a:r>
              <a:rPr lang="en-GB" sz="1800" dirty="0" err="1" smtClean="0"/>
              <a:t>che</a:t>
            </a:r>
            <a:r>
              <a:rPr lang="en-GB" sz="1800" dirty="0" smtClean="0"/>
              <a:t> </a:t>
            </a:r>
            <a:r>
              <a:rPr lang="en-GB" sz="1800" dirty="0" err="1" smtClean="0"/>
              <a:t>si</a:t>
            </a:r>
            <a:r>
              <a:rPr lang="en-GB" sz="1800" dirty="0" smtClean="0"/>
              <a:t> </a:t>
            </a:r>
            <a:r>
              <a:rPr lang="en-GB" sz="1800" dirty="0" err="1" smtClean="0"/>
              <a:t>ritiene</a:t>
            </a:r>
            <a:r>
              <a:rPr lang="en-GB" sz="1800" dirty="0" smtClean="0"/>
              <a:t> </a:t>
            </a:r>
            <a:r>
              <a:rPr lang="en-GB" sz="1800" dirty="0" err="1" smtClean="0"/>
              <a:t>di</a:t>
            </a:r>
            <a:r>
              <a:rPr lang="en-GB" sz="1800" dirty="0" smtClean="0"/>
              <a:t> </a:t>
            </a:r>
            <a:r>
              <a:rPr lang="en-GB" sz="1800" dirty="0" err="1" smtClean="0"/>
              <a:t>possedere</a:t>
            </a:r>
            <a:r>
              <a:rPr lang="en-GB" sz="1800" dirty="0" smtClean="0"/>
              <a:t>.</a:t>
            </a:r>
          </a:p>
          <a:p>
            <a:pPr algn="just">
              <a:lnSpc>
                <a:spcPct val="150000"/>
              </a:lnSpc>
              <a:buClr>
                <a:srgbClr val="FF0066"/>
              </a:buClr>
            </a:pPr>
            <a:r>
              <a:rPr lang="en-GB" sz="1800" dirty="0" err="1" smtClean="0"/>
              <a:t>l’attenzione</a:t>
            </a:r>
            <a:r>
              <a:rPr lang="en-GB" sz="1800" dirty="0" smtClean="0"/>
              <a:t> </a:t>
            </a:r>
            <a:r>
              <a:rPr lang="en-GB" sz="1800" dirty="0" err="1" smtClean="0"/>
              <a:t>si</a:t>
            </a:r>
            <a:r>
              <a:rPr lang="en-GB" sz="1800" dirty="0" smtClean="0"/>
              <a:t> </a:t>
            </a:r>
            <a:r>
              <a:rPr lang="en-GB" sz="1800" dirty="0" err="1" smtClean="0"/>
              <a:t>concentra</a:t>
            </a:r>
            <a:r>
              <a:rPr lang="en-GB" sz="1800" dirty="0" smtClean="0"/>
              <a:t> </a:t>
            </a:r>
            <a:r>
              <a:rPr lang="en-GB" sz="1800" dirty="0" err="1" smtClean="0"/>
              <a:t>sulla</a:t>
            </a:r>
            <a:r>
              <a:rPr lang="en-GB" sz="1800" dirty="0" smtClean="0"/>
              <a:t> </a:t>
            </a:r>
            <a:r>
              <a:rPr lang="en-GB" sz="1800" dirty="0" err="1" smtClean="0"/>
              <a:t>valutazione</a:t>
            </a:r>
            <a:r>
              <a:rPr lang="en-GB" sz="1800" dirty="0" smtClean="0"/>
              <a:t> </a:t>
            </a:r>
            <a:r>
              <a:rPr lang="en-GB" sz="1800" dirty="0" err="1" smtClean="0"/>
              <a:t>soggettiva</a:t>
            </a:r>
            <a:r>
              <a:rPr lang="en-GB" sz="1800" dirty="0" smtClean="0"/>
              <a:t> </a:t>
            </a:r>
            <a:r>
              <a:rPr lang="en-GB" sz="1800" dirty="0" err="1" smtClean="0"/>
              <a:t>della</a:t>
            </a:r>
            <a:r>
              <a:rPr lang="en-GB" sz="1800" dirty="0" smtClean="0"/>
              <a:t> </a:t>
            </a:r>
            <a:r>
              <a:rPr lang="en-GB" sz="1800" dirty="0" err="1" smtClean="0"/>
              <a:t>situazione</a:t>
            </a:r>
            <a:r>
              <a:rPr lang="en-GB" sz="1800" dirty="0" smtClean="0"/>
              <a:t> </a:t>
            </a:r>
            <a:r>
              <a:rPr lang="en-GB" sz="1800" dirty="0" err="1" smtClean="0"/>
              <a:t>nonché</a:t>
            </a:r>
            <a:r>
              <a:rPr lang="en-GB" sz="1800" dirty="0" smtClean="0"/>
              <a:t> </a:t>
            </a:r>
            <a:r>
              <a:rPr lang="en-GB" sz="1800" dirty="0" err="1" smtClean="0"/>
              <a:t>sulla</a:t>
            </a:r>
            <a:r>
              <a:rPr lang="en-GB" sz="1800" dirty="0" smtClean="0"/>
              <a:t> </a:t>
            </a:r>
            <a:r>
              <a:rPr lang="en-GB" sz="1800" b="1" dirty="0" err="1" smtClean="0">
                <a:solidFill>
                  <a:srgbClr val="FF0000"/>
                </a:solidFill>
                <a:effectLst>
                  <a:outerShdw blurRad="38100" dist="38100" dir="2700000" algn="tl">
                    <a:srgbClr val="000000">
                      <a:alpha val="43137"/>
                    </a:srgbClr>
                  </a:outerShdw>
                </a:effectLst>
              </a:rPr>
              <a:t>frustrazione</a:t>
            </a:r>
            <a:r>
              <a:rPr lang="en-GB" sz="1800" b="1" dirty="0" smtClean="0">
                <a:solidFill>
                  <a:srgbClr val="FF0000"/>
                </a:solidFill>
                <a:effectLst>
                  <a:outerShdw blurRad="38100" dist="38100" dir="2700000" algn="tl">
                    <a:srgbClr val="000000">
                      <a:alpha val="43137"/>
                    </a:srgbClr>
                  </a:outerShdw>
                </a:effectLst>
              </a:rPr>
              <a:t> e </a:t>
            </a:r>
            <a:r>
              <a:rPr lang="en-GB" sz="1800" b="1" dirty="0" err="1" smtClean="0">
                <a:solidFill>
                  <a:srgbClr val="FF0000"/>
                </a:solidFill>
                <a:effectLst>
                  <a:outerShdw blurRad="38100" dist="38100" dir="2700000" algn="tl">
                    <a:srgbClr val="000000">
                      <a:alpha val="43137"/>
                    </a:srgbClr>
                  </a:outerShdw>
                </a:effectLst>
              </a:rPr>
              <a:t>sul</a:t>
            </a:r>
            <a:r>
              <a:rPr lang="en-GB" sz="1800" b="1" dirty="0" smtClean="0">
                <a:solidFill>
                  <a:srgbClr val="FF0000"/>
                </a:solidFill>
                <a:effectLst>
                  <a:outerShdw blurRad="38100" dist="38100" dir="2700000" algn="tl">
                    <a:srgbClr val="000000">
                      <a:alpha val="43137"/>
                    </a:srgbClr>
                  </a:outerShdw>
                </a:effectLst>
              </a:rPr>
              <a:t> </a:t>
            </a:r>
            <a:r>
              <a:rPr lang="en-GB" sz="1800" b="1" dirty="0" err="1" smtClean="0">
                <a:solidFill>
                  <a:srgbClr val="FF0000"/>
                </a:solidFill>
                <a:effectLst>
                  <a:outerShdw blurRad="38100" dist="38100" dir="2700000" algn="tl">
                    <a:srgbClr val="000000">
                      <a:alpha val="43137"/>
                    </a:srgbClr>
                  </a:outerShdw>
                </a:effectLst>
              </a:rPr>
              <a:t>conflitto</a:t>
            </a:r>
            <a:r>
              <a:rPr lang="en-GB" sz="1800" b="1" dirty="0" smtClean="0">
                <a:solidFill>
                  <a:srgbClr val="FF0000"/>
                </a:solidFill>
                <a:effectLst>
                  <a:outerShdw blurRad="38100" dist="38100" dir="2700000" algn="tl">
                    <a:srgbClr val="000000">
                      <a:alpha val="43137"/>
                    </a:srgbClr>
                  </a:outerShdw>
                </a:effectLst>
              </a:rPr>
              <a:t> </a:t>
            </a:r>
            <a:r>
              <a:rPr lang="en-GB" sz="1800" dirty="0" err="1" smtClean="0"/>
              <a:t>quali</a:t>
            </a:r>
            <a:r>
              <a:rPr lang="en-GB" sz="1800" dirty="0" smtClean="0"/>
              <a:t> </a:t>
            </a:r>
            <a:r>
              <a:rPr lang="en-GB" sz="1800" dirty="0" err="1" smtClean="0"/>
              <a:t>elementi</a:t>
            </a:r>
            <a:r>
              <a:rPr lang="en-GB" sz="1800" dirty="0" smtClean="0"/>
              <a:t> </a:t>
            </a:r>
            <a:r>
              <a:rPr lang="en-GB" sz="1800" dirty="0" err="1" smtClean="0"/>
              <a:t>importanti</a:t>
            </a:r>
            <a:r>
              <a:rPr lang="en-GB" sz="1800" dirty="0" smtClean="0"/>
              <a:t>  </a:t>
            </a:r>
            <a:r>
              <a:rPr lang="en-GB" sz="1800" dirty="0" err="1" smtClean="0"/>
              <a:t>nel</a:t>
            </a:r>
            <a:r>
              <a:rPr lang="en-GB" sz="1800" dirty="0" smtClean="0"/>
              <a:t> </a:t>
            </a:r>
            <a:r>
              <a:rPr lang="en-GB" sz="1800" dirty="0" err="1" smtClean="0"/>
              <a:t>produrre</a:t>
            </a:r>
            <a:r>
              <a:rPr lang="en-GB" sz="1800" dirty="0" smtClean="0"/>
              <a:t> stress</a:t>
            </a:r>
          </a:p>
          <a:p>
            <a:pPr algn="just">
              <a:lnSpc>
                <a:spcPct val="150000"/>
              </a:lnSpc>
              <a:buClr>
                <a:srgbClr val="FF0066"/>
              </a:buClr>
            </a:pPr>
            <a:r>
              <a:rPr lang="en-GB" sz="1800" dirty="0" smtClean="0"/>
              <a:t>Si </a:t>
            </a:r>
            <a:r>
              <a:rPr lang="en-GB" sz="1800" dirty="0" err="1" smtClean="0"/>
              <a:t>percepisce</a:t>
            </a:r>
            <a:r>
              <a:rPr lang="en-GB" sz="1800" dirty="0" smtClean="0"/>
              <a:t> </a:t>
            </a:r>
            <a:r>
              <a:rPr lang="en-GB" sz="1800" dirty="0" err="1" smtClean="0"/>
              <a:t>conflitto</a:t>
            </a:r>
            <a:r>
              <a:rPr lang="en-GB" sz="1800" dirty="0" smtClean="0"/>
              <a:t> </a:t>
            </a:r>
            <a:r>
              <a:rPr lang="en-GB" sz="1800" dirty="0" err="1" smtClean="0"/>
              <a:t>quando</a:t>
            </a:r>
            <a:r>
              <a:rPr lang="en-GB" sz="1800" dirty="0" smtClean="0"/>
              <a:t> </a:t>
            </a:r>
            <a:r>
              <a:rPr lang="en-GB" sz="1800" dirty="0" err="1" smtClean="0"/>
              <a:t>si</a:t>
            </a:r>
            <a:r>
              <a:rPr lang="en-GB" sz="1800" dirty="0" smtClean="0"/>
              <a:t> </a:t>
            </a:r>
            <a:r>
              <a:rPr lang="en-GB" sz="1800" dirty="0" err="1" smtClean="0"/>
              <a:t>verifica</a:t>
            </a:r>
            <a:r>
              <a:rPr lang="en-GB" sz="1800" dirty="0" smtClean="0"/>
              <a:t> la </a:t>
            </a:r>
            <a:r>
              <a:rPr lang="en-GB" sz="1800" dirty="0" err="1" smtClean="0"/>
              <a:t>presenza</a:t>
            </a:r>
            <a:r>
              <a:rPr lang="en-GB" sz="1800" dirty="0" smtClean="0"/>
              <a:t> </a:t>
            </a:r>
            <a:r>
              <a:rPr lang="en-GB" sz="1800" dirty="0" err="1" smtClean="0"/>
              <a:t>simultanea</a:t>
            </a:r>
            <a:r>
              <a:rPr lang="en-GB" sz="1800" dirty="0" smtClean="0"/>
              <a:t> </a:t>
            </a:r>
            <a:r>
              <a:rPr lang="en-GB" sz="1800" dirty="0" err="1" smtClean="0"/>
              <a:t>di</a:t>
            </a:r>
            <a:r>
              <a:rPr lang="en-GB" sz="1800" dirty="0" smtClean="0"/>
              <a:t> due o </a:t>
            </a:r>
            <a:r>
              <a:rPr lang="en-GB" sz="1800" dirty="0" err="1" smtClean="0"/>
              <a:t>più</a:t>
            </a:r>
            <a:r>
              <a:rPr lang="en-GB" sz="1800" dirty="0" smtClean="0"/>
              <a:t> </a:t>
            </a:r>
            <a:r>
              <a:rPr lang="en-GB" sz="1800" dirty="0" err="1" smtClean="0"/>
              <a:t>traguardi</a:t>
            </a:r>
            <a:r>
              <a:rPr lang="en-GB" sz="1800" dirty="0" smtClean="0"/>
              <a:t> </a:t>
            </a:r>
            <a:r>
              <a:rPr lang="en-GB" sz="1800" dirty="0" err="1" smtClean="0"/>
              <a:t>tendenzialmente</a:t>
            </a:r>
            <a:r>
              <a:rPr lang="en-GB" sz="1800" dirty="0" smtClean="0"/>
              <a:t> </a:t>
            </a:r>
            <a:r>
              <a:rPr lang="en-GB" sz="1800" dirty="0" err="1" smtClean="0"/>
              <a:t>incompatibili</a:t>
            </a:r>
            <a:endParaRPr lang="en-GB" sz="1800" dirty="0" smtClean="0"/>
          </a:p>
          <a:p>
            <a:pPr algn="just">
              <a:lnSpc>
                <a:spcPct val="150000"/>
              </a:lnSpc>
              <a:buClr>
                <a:srgbClr val="333399"/>
              </a:buClr>
            </a:pPr>
            <a:r>
              <a:rPr lang="en-GB" sz="1800" dirty="0" smtClean="0"/>
              <a:t>La </a:t>
            </a:r>
            <a:r>
              <a:rPr lang="en-GB" sz="1800" dirty="0" err="1" smtClean="0"/>
              <a:t>frustrazione</a:t>
            </a:r>
            <a:r>
              <a:rPr lang="en-GB" sz="1800" dirty="0" smtClean="0"/>
              <a:t> </a:t>
            </a:r>
            <a:r>
              <a:rPr lang="en-GB" sz="1800" dirty="0" err="1" smtClean="0"/>
              <a:t>si</a:t>
            </a:r>
            <a:r>
              <a:rPr lang="en-GB" sz="1800" dirty="0" smtClean="0"/>
              <a:t> </a:t>
            </a:r>
            <a:r>
              <a:rPr lang="en-GB" sz="1800" dirty="0" err="1" smtClean="0"/>
              <a:t>verifica</a:t>
            </a:r>
            <a:r>
              <a:rPr lang="en-GB" sz="1800" dirty="0" smtClean="0"/>
              <a:t> </a:t>
            </a:r>
            <a:r>
              <a:rPr lang="en-GB" sz="1800" dirty="0" err="1" smtClean="0"/>
              <a:t>perché</a:t>
            </a:r>
            <a:r>
              <a:rPr lang="en-GB" sz="1800" dirty="0" smtClean="0"/>
              <a:t> per </a:t>
            </a:r>
            <a:r>
              <a:rPr lang="en-GB" sz="1800" dirty="0" err="1" smtClean="0"/>
              <a:t>raggiungere</a:t>
            </a:r>
            <a:r>
              <a:rPr lang="en-GB" sz="1800" dirty="0" smtClean="0"/>
              <a:t> un </a:t>
            </a:r>
            <a:r>
              <a:rPr lang="en-GB" sz="1800" dirty="0" err="1" smtClean="0"/>
              <a:t>traguardo</a:t>
            </a:r>
            <a:r>
              <a:rPr lang="en-GB" sz="1800" dirty="0" smtClean="0"/>
              <a:t> </a:t>
            </a:r>
            <a:r>
              <a:rPr lang="en-GB" sz="1800" dirty="0" err="1" smtClean="0"/>
              <a:t>inevitabilmente</a:t>
            </a:r>
            <a:r>
              <a:rPr lang="en-GB" sz="1800" dirty="0" smtClean="0"/>
              <a:t> se ne </a:t>
            </a:r>
            <a:r>
              <a:rPr lang="en-GB" sz="1800" dirty="0" err="1" smtClean="0"/>
              <a:t>escluderà</a:t>
            </a:r>
            <a:r>
              <a:rPr lang="en-GB" sz="1800" dirty="0" smtClean="0"/>
              <a:t> un </a:t>
            </a:r>
            <a:r>
              <a:rPr lang="en-GB" sz="1800" dirty="0" err="1" smtClean="0"/>
              <a:t>altro</a:t>
            </a:r>
            <a:endParaRPr lang="en-GB" sz="1800" dirty="0" smtClean="0"/>
          </a:p>
          <a:p>
            <a:pPr>
              <a:buClr>
                <a:srgbClr val="FF0066"/>
              </a:buClr>
            </a:pPr>
            <a:endParaRPr lang="en-GB" sz="1800" dirty="0" smtClean="0"/>
          </a:p>
          <a:p>
            <a:endParaRPr lang="it-IT"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_full.jpg"/>
          <p:cNvPicPr>
            <a:picLocks noGrp="1" noChangeAspect="1"/>
          </p:cNvPicPr>
          <p:nvPr>
            <p:ph idx="1"/>
          </p:nvPr>
        </p:nvPicPr>
        <p:blipFill>
          <a:blip r:embed="rId2" cstate="print"/>
          <a:stretch>
            <a:fillRect/>
          </a:stretch>
        </p:blipFill>
        <p:spPr>
          <a:xfrm>
            <a:off x="0" y="-3000420"/>
            <a:ext cx="9144000" cy="1164439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796950"/>
          </a:xfrm>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costi sociali ed economici</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rtlCol="0">
            <a:normAutofit/>
          </a:bodyPr>
          <a:lstStyle/>
          <a:p>
            <a:pPr fontAlgn="auto">
              <a:spcBef>
                <a:spcPts val="0"/>
              </a:spcBef>
              <a:spcAft>
                <a:spcPts val="0"/>
              </a:spcAft>
              <a:defRPr/>
            </a:pPr>
            <a:r>
              <a:rPr lang="it-IT" sz="2400" dirty="0" smtClean="0">
                <a:solidFill>
                  <a:schemeClr val="tx2">
                    <a:lumMod val="75000"/>
                  </a:schemeClr>
                </a:solidFill>
              </a:rPr>
              <a:t>Per la direzione strategica, come per la direzione operativa di una azienda, la </a:t>
            </a:r>
            <a:r>
              <a:rPr lang="it-IT" sz="2400" b="1" dirty="0" smtClean="0">
                <a:solidFill>
                  <a:schemeClr val="accent2">
                    <a:lumMod val="75000"/>
                  </a:schemeClr>
                </a:solidFill>
              </a:rPr>
              <a:t>mancata prevenzione</a:t>
            </a:r>
            <a:r>
              <a:rPr lang="it-IT" sz="2400" dirty="0" smtClean="0">
                <a:solidFill>
                  <a:schemeClr val="tx2">
                    <a:lumMod val="75000"/>
                  </a:schemeClr>
                </a:solidFill>
              </a:rPr>
              <a:t> delle condizioni di </a:t>
            </a:r>
            <a:r>
              <a:rPr lang="it-IT" sz="2400" dirty="0" err="1" smtClean="0">
                <a:solidFill>
                  <a:schemeClr val="tx2">
                    <a:lumMod val="75000"/>
                  </a:schemeClr>
                </a:solidFill>
              </a:rPr>
              <a:t>burnout</a:t>
            </a:r>
            <a:r>
              <a:rPr lang="it-IT" sz="2400" dirty="0" smtClean="0">
                <a:solidFill>
                  <a:schemeClr val="tx2">
                    <a:lumMod val="75000"/>
                  </a:schemeClr>
                </a:solidFill>
              </a:rPr>
              <a:t> sono un costo ulteriore da sostenere in termini di </a:t>
            </a:r>
            <a:r>
              <a:rPr lang="it-IT" dirty="0" smtClean="0"/>
              <a:t>:</a:t>
            </a:r>
          </a:p>
          <a:p>
            <a:pPr lvl="1" fontAlgn="auto">
              <a:spcAft>
                <a:spcPts val="0"/>
              </a:spcAft>
              <a:defRPr/>
            </a:pPr>
            <a:r>
              <a:rPr lang="it-IT" sz="1600" dirty="0" smtClean="0"/>
              <a:t>Riduzione/ Mancata produzione assistenza</a:t>
            </a:r>
          </a:p>
          <a:p>
            <a:pPr lvl="1" fontAlgn="auto">
              <a:spcAft>
                <a:spcPts val="0"/>
              </a:spcAft>
              <a:defRPr/>
            </a:pPr>
            <a:r>
              <a:rPr lang="it-IT" sz="1600" dirty="0" smtClean="0"/>
              <a:t>Aumento rischio paziente ed operatore</a:t>
            </a:r>
          </a:p>
          <a:p>
            <a:pPr lvl="1" fontAlgn="auto">
              <a:spcAft>
                <a:spcPts val="0"/>
              </a:spcAft>
              <a:defRPr/>
            </a:pPr>
            <a:r>
              <a:rPr lang="it-IT" sz="1600" dirty="0" smtClean="0"/>
              <a:t>Immagine</a:t>
            </a:r>
          </a:p>
          <a:p>
            <a:pPr lvl="1" fontAlgn="auto">
              <a:spcAft>
                <a:spcPts val="0"/>
              </a:spcAft>
              <a:defRPr/>
            </a:pPr>
            <a:r>
              <a:rPr lang="it-IT" sz="1600" dirty="0" smtClean="0"/>
              <a:t>Perdita di una visione condivisa degli obiettivi</a:t>
            </a:r>
          </a:p>
          <a:p>
            <a:pPr lvl="1" fontAlgn="auto">
              <a:spcAft>
                <a:spcPts val="0"/>
              </a:spcAft>
              <a:defRPr/>
            </a:pPr>
            <a:r>
              <a:rPr lang="it-IT" sz="1600" dirty="0" smtClean="0"/>
              <a:t>Contenzioso/sinistri</a:t>
            </a:r>
          </a:p>
          <a:p>
            <a:pPr lvl="1" fontAlgn="auto">
              <a:spcAft>
                <a:spcPts val="0"/>
              </a:spcAft>
              <a:defRPr/>
            </a:pPr>
            <a:r>
              <a:rPr lang="it-IT" sz="1600" dirty="0" smtClean="0"/>
              <a:t>Perdita di professionalità</a:t>
            </a:r>
          </a:p>
          <a:p>
            <a:pPr lvl="1" fontAlgn="auto">
              <a:spcAft>
                <a:spcPts val="0"/>
              </a:spcAft>
              <a:defRPr/>
            </a:pPr>
            <a:r>
              <a:rPr lang="it-IT" sz="1600" dirty="0" smtClean="0"/>
              <a:t>Aumento costi assicurativi</a:t>
            </a:r>
          </a:p>
          <a:p>
            <a:pPr lvl="1" fontAlgn="auto">
              <a:spcAft>
                <a:spcPts val="0"/>
              </a:spcAft>
              <a:defRPr/>
            </a:pPr>
            <a:r>
              <a:rPr lang="it-IT" sz="1600" dirty="0" smtClean="0"/>
              <a:t>Sanzioni</a:t>
            </a:r>
          </a:p>
          <a:p>
            <a:pPr lvl="1" fontAlgn="auto">
              <a:spcAft>
                <a:spcPts val="0"/>
              </a:spcAft>
              <a:defRPr/>
            </a:pPr>
            <a:r>
              <a:rPr lang="it-IT" sz="1600" dirty="0" smtClean="0"/>
              <a:t>Ridotta governabilità</a:t>
            </a:r>
            <a:endParaRPr lang="it-IT"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796950"/>
          </a:xfrm>
        </p:spPr>
        <p:style>
          <a:lnRef idx="2">
            <a:schemeClr val="accent2"/>
          </a:lnRef>
          <a:fillRef idx="1">
            <a:schemeClr val="lt1"/>
          </a:fillRef>
          <a:effectRef idx="0">
            <a:schemeClr val="accent2"/>
          </a:effectRef>
          <a:fontRef idx="minor">
            <a:schemeClr val="dk1"/>
          </a:fontRef>
        </p:style>
        <p:txBody>
          <a:bodyPr rtlCol="0">
            <a:normAutofit/>
          </a:bodyPr>
          <a:lstStyle/>
          <a:p>
            <a:pPr fontAlgn="auto">
              <a:spcAft>
                <a:spcPts val="0"/>
              </a:spcAft>
              <a:defRPr/>
            </a:pPr>
            <a:r>
              <a:rPr lang="it-IT"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costo sociale </a:t>
            </a:r>
            <a:endParaRPr lang="it-IT"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Segnaposto contenuto 2"/>
          <p:cNvSpPr>
            <a:spLocks noGrp="1"/>
          </p:cNvSpPr>
          <p:nvPr>
            <p:ph idx="1"/>
          </p:nvPr>
        </p:nvSpPr>
        <p:spPr/>
        <p:txBody>
          <a:bodyPr rtlCol="0">
            <a:normAutofit fontScale="70000" lnSpcReduction="20000"/>
          </a:bodyPr>
          <a:lstStyle/>
          <a:p>
            <a:pPr fontAlgn="auto">
              <a:lnSpc>
                <a:spcPct val="210000"/>
              </a:lnSpc>
              <a:spcAft>
                <a:spcPts val="0"/>
              </a:spcAft>
              <a:defRPr/>
            </a:pPr>
            <a:r>
              <a:rPr lang="en-GB" sz="2800" dirty="0" smtClean="0">
                <a:latin typeface="Arial" charset="0"/>
              </a:rPr>
              <a:t>I </a:t>
            </a:r>
            <a:r>
              <a:rPr lang="en-GB" sz="2800" dirty="0" err="1" smtClean="0">
                <a:latin typeface="Arial" charset="0"/>
              </a:rPr>
              <a:t>lavoratori</a:t>
            </a:r>
            <a:r>
              <a:rPr lang="en-GB" sz="2800" dirty="0" smtClean="0">
                <a:latin typeface="Arial" charset="0"/>
              </a:rPr>
              <a:t> </a:t>
            </a:r>
            <a:r>
              <a:rPr lang="en-GB" sz="2800" dirty="0" err="1" smtClean="0">
                <a:latin typeface="Arial" charset="0"/>
              </a:rPr>
              <a:t>che</a:t>
            </a:r>
            <a:r>
              <a:rPr lang="en-GB" sz="2800" dirty="0" smtClean="0">
                <a:latin typeface="Arial" charset="0"/>
              </a:rPr>
              <a:t> </a:t>
            </a:r>
            <a:r>
              <a:rPr lang="en-GB" sz="2800" dirty="0" err="1" smtClean="0">
                <a:latin typeface="Arial" charset="0"/>
              </a:rPr>
              <a:t>scivolano</a:t>
            </a:r>
            <a:r>
              <a:rPr lang="en-GB" sz="2800" dirty="0" smtClean="0">
                <a:latin typeface="Arial" charset="0"/>
              </a:rPr>
              <a:t> verso </a:t>
            </a:r>
            <a:r>
              <a:rPr lang="en-GB" sz="2800" dirty="0" err="1" smtClean="0">
                <a:latin typeface="Arial" charset="0"/>
              </a:rPr>
              <a:t>il</a:t>
            </a:r>
            <a:r>
              <a:rPr lang="en-GB" sz="2800" dirty="0" smtClean="0">
                <a:latin typeface="Arial" charset="0"/>
              </a:rPr>
              <a:t> Burn </a:t>
            </a:r>
            <a:r>
              <a:rPr lang="en-GB" sz="2800" dirty="0" smtClean="0">
                <a:solidFill>
                  <a:schemeClr val="accent2">
                    <a:lumMod val="75000"/>
                  </a:schemeClr>
                </a:solidFill>
                <a:latin typeface="Arial" charset="0"/>
              </a:rPr>
              <a:t>Out </a:t>
            </a:r>
            <a:r>
              <a:rPr lang="en-GB" sz="2800" dirty="0" err="1" smtClean="0">
                <a:solidFill>
                  <a:schemeClr val="accent2">
                    <a:lumMod val="75000"/>
                  </a:schemeClr>
                </a:solidFill>
                <a:latin typeface="Arial" charset="0"/>
              </a:rPr>
              <a:t>si</a:t>
            </a:r>
            <a:r>
              <a:rPr lang="en-GB" sz="2800" dirty="0" smtClean="0">
                <a:solidFill>
                  <a:schemeClr val="accent2">
                    <a:lumMod val="75000"/>
                  </a:schemeClr>
                </a:solidFill>
                <a:latin typeface="Arial" charset="0"/>
              </a:rPr>
              <a:t> </a:t>
            </a:r>
            <a:r>
              <a:rPr lang="en-GB" sz="2800" dirty="0" err="1" smtClean="0">
                <a:solidFill>
                  <a:schemeClr val="accent2">
                    <a:lumMod val="75000"/>
                  </a:schemeClr>
                </a:solidFill>
                <a:latin typeface="Arial" charset="0"/>
              </a:rPr>
              <a:t>integrano</a:t>
            </a:r>
            <a:r>
              <a:rPr lang="en-GB" sz="2800" dirty="0" smtClean="0">
                <a:solidFill>
                  <a:schemeClr val="accent2">
                    <a:lumMod val="75000"/>
                  </a:schemeClr>
                </a:solidFill>
                <a:latin typeface="Arial" charset="0"/>
              </a:rPr>
              <a:t> in </a:t>
            </a:r>
            <a:r>
              <a:rPr lang="en-GB" sz="2800" dirty="0" err="1" smtClean="0">
                <a:solidFill>
                  <a:schemeClr val="accent2">
                    <a:lumMod val="75000"/>
                  </a:schemeClr>
                </a:solidFill>
                <a:latin typeface="Arial" charset="0"/>
              </a:rPr>
              <a:t>maniera</a:t>
            </a:r>
            <a:r>
              <a:rPr lang="en-GB" sz="2800" dirty="0" smtClean="0">
                <a:solidFill>
                  <a:schemeClr val="accent2">
                    <a:lumMod val="75000"/>
                  </a:schemeClr>
                </a:solidFill>
                <a:latin typeface="Arial" charset="0"/>
              </a:rPr>
              <a:t> </a:t>
            </a:r>
            <a:r>
              <a:rPr lang="en-GB" sz="2800" dirty="0" err="1" smtClean="0">
                <a:solidFill>
                  <a:schemeClr val="accent2">
                    <a:lumMod val="75000"/>
                  </a:schemeClr>
                </a:solidFill>
                <a:latin typeface="Arial" charset="0"/>
              </a:rPr>
              <a:t>incompleta</a:t>
            </a:r>
            <a:r>
              <a:rPr lang="en-GB" sz="2800" dirty="0" smtClean="0">
                <a:latin typeface="Arial" charset="0"/>
              </a:rPr>
              <a:t> </a:t>
            </a:r>
            <a:r>
              <a:rPr lang="en-GB" sz="2800" dirty="0" err="1" smtClean="0">
                <a:latin typeface="Arial" charset="0"/>
              </a:rPr>
              <a:t>nelle</a:t>
            </a:r>
            <a:r>
              <a:rPr lang="en-GB" sz="2800" dirty="0" smtClean="0">
                <a:latin typeface="Arial" charset="0"/>
              </a:rPr>
              <a:t> </a:t>
            </a:r>
            <a:r>
              <a:rPr lang="en-GB" sz="2800" dirty="0" err="1" smtClean="0">
                <a:latin typeface="Arial" charset="0"/>
              </a:rPr>
              <a:t>organizzazioni</a:t>
            </a:r>
            <a:r>
              <a:rPr lang="en-GB" sz="2800" dirty="0" smtClean="0">
                <a:latin typeface="Arial" charset="0"/>
              </a:rPr>
              <a:t>. </a:t>
            </a:r>
          </a:p>
          <a:p>
            <a:pPr fontAlgn="auto">
              <a:lnSpc>
                <a:spcPct val="210000"/>
              </a:lnSpc>
              <a:spcAft>
                <a:spcPts val="0"/>
              </a:spcAft>
              <a:defRPr/>
            </a:pPr>
            <a:r>
              <a:rPr lang="en-GB" sz="2800" dirty="0" smtClean="0">
                <a:latin typeface="Arial" charset="0"/>
              </a:rPr>
              <a:t>Il </a:t>
            </a:r>
            <a:r>
              <a:rPr lang="en-GB" sz="2800" dirty="0" err="1" smtClean="0">
                <a:latin typeface="Arial" charset="0"/>
              </a:rPr>
              <a:t>loro</a:t>
            </a:r>
            <a:r>
              <a:rPr lang="en-GB" sz="2800" dirty="0" smtClean="0">
                <a:solidFill>
                  <a:schemeClr val="accent2">
                    <a:lumMod val="75000"/>
                  </a:schemeClr>
                </a:solidFill>
                <a:latin typeface="Arial" charset="0"/>
              </a:rPr>
              <a:t> </a:t>
            </a:r>
            <a:r>
              <a:rPr lang="en-GB" sz="2800" dirty="0" err="1" smtClean="0">
                <a:solidFill>
                  <a:schemeClr val="accent2">
                    <a:lumMod val="75000"/>
                  </a:schemeClr>
                </a:solidFill>
                <a:latin typeface="Arial" charset="0"/>
              </a:rPr>
              <a:t>rendimento</a:t>
            </a:r>
            <a:r>
              <a:rPr lang="en-GB" sz="2800" dirty="0" smtClean="0">
                <a:latin typeface="Arial" charset="0"/>
              </a:rPr>
              <a:t>, come </a:t>
            </a:r>
            <a:r>
              <a:rPr lang="en-GB" sz="2800" dirty="0" err="1" smtClean="0">
                <a:latin typeface="Arial" charset="0"/>
              </a:rPr>
              <a:t>nella</a:t>
            </a:r>
            <a:r>
              <a:rPr lang="en-GB" sz="2800" dirty="0" smtClean="0">
                <a:latin typeface="Arial" charset="0"/>
              </a:rPr>
              <a:t> </a:t>
            </a:r>
            <a:r>
              <a:rPr lang="en-GB" sz="2800" dirty="0" err="1" smtClean="0">
                <a:latin typeface="Arial" charset="0"/>
              </a:rPr>
              <a:t>sindrome</a:t>
            </a:r>
            <a:r>
              <a:rPr lang="en-GB" sz="2800" dirty="0" smtClean="0">
                <a:latin typeface="Arial" charset="0"/>
              </a:rPr>
              <a:t> </a:t>
            </a:r>
            <a:r>
              <a:rPr lang="en-GB" sz="2800" dirty="0" err="1" smtClean="0">
                <a:latin typeface="Arial" charset="0"/>
              </a:rPr>
              <a:t>di</a:t>
            </a:r>
            <a:r>
              <a:rPr lang="en-GB" sz="2800" dirty="0" smtClean="0">
                <a:latin typeface="Arial" charset="0"/>
              </a:rPr>
              <a:t> burnout  (stress, </a:t>
            </a:r>
            <a:r>
              <a:rPr lang="en-GB" sz="2800" dirty="0" err="1" smtClean="0">
                <a:latin typeface="Arial" charset="0"/>
              </a:rPr>
              <a:t>esaurimento</a:t>
            </a:r>
            <a:r>
              <a:rPr lang="en-GB" sz="2800" dirty="0" smtClean="0">
                <a:latin typeface="Arial" charset="0"/>
              </a:rPr>
              <a:t> </a:t>
            </a:r>
            <a:r>
              <a:rPr lang="en-GB" sz="2800" dirty="0" err="1" smtClean="0">
                <a:latin typeface="Arial" charset="0"/>
              </a:rPr>
              <a:t>emotivo</a:t>
            </a:r>
            <a:r>
              <a:rPr lang="en-GB" sz="2800" dirty="0" smtClean="0">
                <a:latin typeface="Arial" charset="0"/>
              </a:rPr>
              <a:t>, </a:t>
            </a:r>
            <a:r>
              <a:rPr lang="en-GB" sz="2800" dirty="0" err="1" smtClean="0">
                <a:latin typeface="Arial" charset="0"/>
              </a:rPr>
              <a:t>condotte</a:t>
            </a:r>
            <a:r>
              <a:rPr lang="en-GB" sz="2800" dirty="0" smtClean="0">
                <a:latin typeface="Arial" charset="0"/>
              </a:rPr>
              <a:t> </a:t>
            </a:r>
            <a:r>
              <a:rPr lang="en-GB" sz="2800" dirty="0" err="1" smtClean="0">
                <a:latin typeface="Arial" charset="0"/>
              </a:rPr>
              <a:t>difensive</a:t>
            </a:r>
            <a:r>
              <a:rPr lang="en-GB" sz="2800" dirty="0" smtClean="0">
                <a:latin typeface="Arial" charset="0"/>
              </a:rPr>
              <a:t>) </a:t>
            </a:r>
            <a:r>
              <a:rPr lang="en-GB" sz="2800" dirty="0" err="1" smtClean="0">
                <a:latin typeface="Arial" charset="0"/>
              </a:rPr>
              <a:t>peggiora</a:t>
            </a:r>
            <a:r>
              <a:rPr lang="en-GB" sz="2800" dirty="0" smtClean="0">
                <a:latin typeface="Arial" charset="0"/>
              </a:rPr>
              <a:t> </a:t>
            </a:r>
            <a:r>
              <a:rPr lang="en-GB" sz="2800" dirty="0" err="1" smtClean="0">
                <a:latin typeface="Arial" charset="0"/>
              </a:rPr>
              <a:t>gradualemtne</a:t>
            </a:r>
            <a:r>
              <a:rPr lang="en-GB" sz="2800" dirty="0" smtClean="0">
                <a:latin typeface="Arial" charset="0"/>
              </a:rPr>
              <a:t>.</a:t>
            </a:r>
          </a:p>
          <a:p>
            <a:pPr fontAlgn="auto">
              <a:lnSpc>
                <a:spcPct val="210000"/>
              </a:lnSpc>
              <a:spcAft>
                <a:spcPts val="0"/>
              </a:spcAft>
              <a:defRPr/>
            </a:pPr>
            <a:r>
              <a:rPr lang="en-GB" sz="2800" dirty="0" err="1" smtClean="0">
                <a:latin typeface="Arial" charset="0"/>
              </a:rPr>
              <a:t>inevitabile</a:t>
            </a:r>
            <a:r>
              <a:rPr lang="en-GB" sz="2800" dirty="0" smtClean="0">
                <a:latin typeface="Arial" charset="0"/>
              </a:rPr>
              <a:t> e </a:t>
            </a:r>
            <a:r>
              <a:rPr lang="en-GB" sz="2800" dirty="0" err="1" smtClean="0">
                <a:solidFill>
                  <a:schemeClr val="accent2">
                    <a:lumMod val="75000"/>
                  </a:schemeClr>
                </a:solidFill>
                <a:latin typeface="Arial" charset="0"/>
              </a:rPr>
              <a:t>progressivo</a:t>
            </a:r>
            <a:r>
              <a:rPr lang="en-GB" sz="2800" dirty="0" smtClean="0">
                <a:solidFill>
                  <a:schemeClr val="accent2">
                    <a:lumMod val="75000"/>
                  </a:schemeClr>
                </a:solidFill>
                <a:latin typeface="Arial" charset="0"/>
              </a:rPr>
              <a:t> è </a:t>
            </a:r>
            <a:r>
              <a:rPr lang="en-GB" sz="2800" dirty="0" err="1" smtClean="0">
                <a:solidFill>
                  <a:schemeClr val="accent2">
                    <a:lumMod val="75000"/>
                  </a:schemeClr>
                </a:solidFill>
                <a:latin typeface="Arial" charset="0"/>
              </a:rPr>
              <a:t>il</a:t>
            </a:r>
            <a:r>
              <a:rPr lang="en-GB" sz="2800" dirty="0" smtClean="0">
                <a:solidFill>
                  <a:schemeClr val="accent2">
                    <a:lumMod val="75000"/>
                  </a:schemeClr>
                </a:solidFill>
                <a:latin typeface="Arial" charset="0"/>
              </a:rPr>
              <a:t> </a:t>
            </a:r>
            <a:r>
              <a:rPr lang="en-GB" sz="2800" dirty="0" err="1" smtClean="0">
                <a:solidFill>
                  <a:schemeClr val="accent2">
                    <a:lumMod val="75000"/>
                  </a:schemeClr>
                </a:solidFill>
                <a:latin typeface="Arial" charset="0"/>
              </a:rPr>
              <a:t>decadimento</a:t>
            </a:r>
            <a:r>
              <a:rPr lang="en-GB" sz="2800" dirty="0" smtClean="0">
                <a:solidFill>
                  <a:schemeClr val="accent2">
                    <a:lumMod val="75000"/>
                  </a:schemeClr>
                </a:solidFill>
                <a:latin typeface="Arial" charset="0"/>
              </a:rPr>
              <a:t> del </a:t>
            </a:r>
            <a:r>
              <a:rPr lang="en-GB" sz="2800" dirty="0" err="1" smtClean="0">
                <a:solidFill>
                  <a:schemeClr val="accent2">
                    <a:lumMod val="75000"/>
                  </a:schemeClr>
                </a:solidFill>
                <a:latin typeface="Arial" charset="0"/>
              </a:rPr>
              <a:t>rendimento</a:t>
            </a:r>
            <a:r>
              <a:rPr lang="en-GB" sz="2800" dirty="0" smtClean="0">
                <a:latin typeface="Arial" charset="0"/>
              </a:rPr>
              <a:t>, </a:t>
            </a:r>
            <a:r>
              <a:rPr lang="en-GB" sz="2800" dirty="0" err="1" smtClean="0">
                <a:latin typeface="Arial" charset="0"/>
              </a:rPr>
              <a:t>della</a:t>
            </a:r>
            <a:r>
              <a:rPr lang="en-GB" sz="2800" dirty="0" smtClean="0">
                <a:latin typeface="Arial" charset="0"/>
              </a:rPr>
              <a:t> </a:t>
            </a:r>
            <a:r>
              <a:rPr lang="en-GB" sz="2800" dirty="0" err="1" smtClean="0">
                <a:latin typeface="Arial" charset="0"/>
              </a:rPr>
              <a:t>affidabilità</a:t>
            </a:r>
            <a:r>
              <a:rPr lang="en-GB" sz="2800" dirty="0" smtClean="0">
                <a:latin typeface="Arial" charset="0"/>
              </a:rPr>
              <a:t> </a:t>
            </a:r>
            <a:r>
              <a:rPr lang="en-GB" sz="2800" dirty="0" err="1" smtClean="0">
                <a:latin typeface="Arial" charset="0"/>
              </a:rPr>
              <a:t>soggettiva</a:t>
            </a:r>
            <a:r>
              <a:rPr lang="en-GB" sz="2800" dirty="0" smtClean="0">
                <a:latin typeface="Arial" charset="0"/>
              </a:rPr>
              <a:t> e </a:t>
            </a:r>
            <a:r>
              <a:rPr lang="en-GB" sz="2800" dirty="0" err="1" smtClean="0">
                <a:latin typeface="Arial" charset="0"/>
              </a:rPr>
              <a:t>dei</a:t>
            </a:r>
            <a:r>
              <a:rPr lang="en-GB" sz="2800" dirty="0" smtClean="0">
                <a:latin typeface="Arial" charset="0"/>
              </a:rPr>
              <a:t> </a:t>
            </a:r>
            <a:r>
              <a:rPr lang="en-GB" sz="2800" dirty="0" err="1" smtClean="0">
                <a:latin typeface="Arial" charset="0"/>
              </a:rPr>
              <a:t>risultati</a:t>
            </a:r>
            <a:r>
              <a:rPr lang="en-GB" sz="2800" dirty="0" smtClean="0">
                <a:latin typeface="Arial" charset="0"/>
              </a:rPr>
              <a:t>  in termini </a:t>
            </a:r>
            <a:r>
              <a:rPr lang="en-GB" sz="2800" dirty="0" err="1" smtClean="0">
                <a:latin typeface="Arial" charset="0"/>
              </a:rPr>
              <a:t>di</a:t>
            </a:r>
            <a:r>
              <a:rPr lang="en-GB" sz="2800" dirty="0" smtClean="0">
                <a:latin typeface="Arial" charset="0"/>
              </a:rPr>
              <a:t> </a:t>
            </a:r>
            <a:r>
              <a:rPr lang="en-GB" sz="2800" dirty="0" err="1" smtClean="0">
                <a:latin typeface="Arial" charset="0"/>
              </a:rPr>
              <a:t>efficacia</a:t>
            </a:r>
            <a:r>
              <a:rPr lang="en-GB" sz="2800" dirty="0" smtClean="0">
                <a:latin typeface="Arial" charset="0"/>
              </a:rPr>
              <a:t> </a:t>
            </a:r>
            <a:r>
              <a:rPr lang="en-GB" sz="2800" dirty="0" err="1" smtClean="0">
                <a:latin typeface="Arial" charset="0"/>
              </a:rPr>
              <a:t>ed</a:t>
            </a:r>
            <a:r>
              <a:rPr lang="en-GB" sz="2800" dirty="0" smtClean="0">
                <a:latin typeface="Arial" charset="0"/>
              </a:rPr>
              <a:t> </a:t>
            </a:r>
            <a:r>
              <a:rPr lang="en-GB" sz="2800" dirty="0" err="1" smtClean="0">
                <a:latin typeface="Arial" charset="0"/>
              </a:rPr>
              <a:t>efficienza</a:t>
            </a:r>
            <a:endParaRPr lang="en-GB" sz="2800" dirty="0" smtClean="0">
              <a:latin typeface="Arial" charset="0"/>
            </a:endParaRPr>
          </a:p>
          <a:p>
            <a:pPr fontAlgn="auto">
              <a:lnSpc>
                <a:spcPct val="210000"/>
              </a:lnSpc>
              <a:spcAft>
                <a:spcPts val="0"/>
              </a:spcAft>
              <a:defRPr/>
            </a:pPr>
            <a:endParaRPr lang="en-GB" sz="2800" dirty="0" smtClean="0">
              <a:latin typeface="Arial" charset="0"/>
            </a:endParaRPr>
          </a:p>
          <a:p>
            <a:pPr fontAlgn="auto">
              <a:lnSpc>
                <a:spcPct val="210000"/>
              </a:lnSpc>
              <a:spcAft>
                <a:spcPts val="0"/>
              </a:spcAft>
              <a:defRPr/>
            </a:pPr>
            <a:endParaRPr lang="it-IT"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lstStyle/>
          <a:p>
            <a:r>
              <a:rPr lang="it-IT" b="1" i="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costo …. globale </a:t>
            </a:r>
          </a:p>
        </p:txBody>
      </p:sp>
      <p:sp>
        <p:nvSpPr>
          <p:cNvPr id="3" name="Segnaposto contenuto 2"/>
          <p:cNvSpPr>
            <a:spLocks noGrp="1"/>
          </p:cNvSpPr>
          <p:nvPr>
            <p:ph idx="1"/>
          </p:nvPr>
        </p:nvSpPr>
        <p:spPr/>
        <p:txBody>
          <a:bodyPr rtlCol="0">
            <a:normAutofit fontScale="70000" lnSpcReduction="20000"/>
          </a:bodyPr>
          <a:lstStyle/>
          <a:p>
            <a:pPr fontAlgn="auto">
              <a:spcAft>
                <a:spcPts val="0"/>
              </a:spcAft>
              <a:defRPr/>
            </a:pPr>
            <a:r>
              <a:rPr lang="it-IT" dirty="0" smtClean="0"/>
              <a:t>Le conseguenze del </a:t>
            </a:r>
            <a:r>
              <a:rPr lang="it-IT" dirty="0" err="1" smtClean="0"/>
              <a:t>burnout</a:t>
            </a:r>
            <a:r>
              <a:rPr lang="it-IT" dirty="0" smtClean="0"/>
              <a:t> </a:t>
            </a:r>
            <a:r>
              <a:rPr lang="it-IT" b="1" dirty="0" smtClean="0">
                <a:solidFill>
                  <a:schemeClr val="accent2">
                    <a:lumMod val="75000"/>
                  </a:schemeClr>
                </a:solidFill>
              </a:rPr>
              <a:t>si amplificano sull’intera organizzazione </a:t>
            </a:r>
            <a:r>
              <a:rPr lang="it-IT" dirty="0" smtClean="0"/>
              <a:t> e tendono a propagarsi coinvolgendo quindi l’intera azienda  ed ai servizi  erogati oltre che il singolo individuo</a:t>
            </a:r>
          </a:p>
          <a:p>
            <a:pPr fontAlgn="auto">
              <a:spcAft>
                <a:spcPts val="0"/>
              </a:spcAft>
              <a:defRPr/>
            </a:pPr>
            <a:r>
              <a:rPr lang="it-IT" dirty="0" smtClean="0"/>
              <a:t>Si possono muovere da un membro del gruppo ad un altro e successivamente dall’equipe ai pazienti</a:t>
            </a:r>
          </a:p>
          <a:p>
            <a:pPr fontAlgn="auto">
              <a:spcAft>
                <a:spcPts val="0"/>
              </a:spcAft>
              <a:defRPr/>
            </a:pPr>
            <a:endParaRPr lang="it-IT" dirty="0" smtClean="0"/>
          </a:p>
          <a:p>
            <a:pPr fontAlgn="auto">
              <a:spcAft>
                <a:spcPts val="0"/>
              </a:spcAft>
              <a:defRPr/>
            </a:pPr>
            <a:r>
              <a:rPr lang="it-IT" dirty="0" smtClean="0"/>
              <a:t>Tale dinamica conduce a condizioni di pericolo per l’organizzazione stessa schematizzabili in tre livelli (</a:t>
            </a:r>
            <a:r>
              <a:rPr lang="it-IT" dirty="0" err="1" smtClean="0"/>
              <a:t>Maslach</a:t>
            </a:r>
            <a:r>
              <a:rPr lang="it-IT" dirty="0" smtClean="0"/>
              <a:t> &amp; </a:t>
            </a:r>
            <a:r>
              <a:rPr lang="it-IT" dirty="0" err="1" smtClean="0"/>
              <a:t>Leiter</a:t>
            </a:r>
            <a:r>
              <a:rPr lang="it-IT" dirty="0" smtClean="0"/>
              <a:t> 2000):</a:t>
            </a:r>
          </a:p>
          <a:p>
            <a:pPr lvl="1" fontAlgn="auto">
              <a:spcAft>
                <a:spcPts val="0"/>
              </a:spcAft>
              <a:defRPr/>
            </a:pPr>
            <a:r>
              <a:rPr lang="it-IT" dirty="0" smtClean="0"/>
              <a:t> gli </a:t>
            </a:r>
            <a:r>
              <a:rPr lang="it-IT" b="1" dirty="0" smtClean="0">
                <a:solidFill>
                  <a:schemeClr val="accent2">
                    <a:lumMod val="75000"/>
                  </a:schemeClr>
                </a:solidFill>
              </a:rPr>
              <a:t>operatori “pagano</a:t>
            </a:r>
            <a:r>
              <a:rPr lang="it-IT" dirty="0" smtClean="0"/>
              <a:t>” personalmente il peso del </a:t>
            </a:r>
            <a:r>
              <a:rPr lang="it-IT" dirty="0" err="1" smtClean="0"/>
              <a:t>burnout</a:t>
            </a:r>
            <a:r>
              <a:rPr lang="it-IT" dirty="0" smtClean="0"/>
              <a:t>, si con somatizzazioni, ma anche con  perdita e inutilizzo di risorse (il </a:t>
            </a:r>
            <a:r>
              <a:rPr lang="it-IT" dirty="0" err="1" smtClean="0"/>
              <a:t>burnout</a:t>
            </a:r>
            <a:r>
              <a:rPr lang="it-IT" dirty="0" smtClean="0"/>
              <a:t> ha un “costo”) </a:t>
            </a:r>
          </a:p>
          <a:p>
            <a:pPr lvl="1" fontAlgn="auto">
              <a:spcAft>
                <a:spcPts val="0"/>
              </a:spcAft>
              <a:defRPr/>
            </a:pPr>
            <a:r>
              <a:rPr lang="it-IT" dirty="0" smtClean="0"/>
              <a:t>- </a:t>
            </a:r>
            <a:r>
              <a:rPr lang="it-IT" sz="2900" b="1" dirty="0" smtClean="0">
                <a:solidFill>
                  <a:schemeClr val="accent2">
                    <a:lumMod val="75000"/>
                  </a:schemeClr>
                </a:solidFill>
              </a:rPr>
              <a:t>i pazienti,</a:t>
            </a:r>
            <a:r>
              <a:rPr lang="it-IT" dirty="0" smtClean="0"/>
              <a:t> per i quali un contatto con gli operatori in </a:t>
            </a:r>
            <a:r>
              <a:rPr lang="it-IT" dirty="0" err="1" smtClean="0"/>
              <a:t>burnout</a:t>
            </a:r>
            <a:r>
              <a:rPr lang="it-IT" dirty="0" smtClean="0"/>
              <a:t> risulta frustrante,inefficace e dannoso;</a:t>
            </a:r>
          </a:p>
          <a:p>
            <a:pPr lvl="1" fontAlgn="auto">
              <a:spcAft>
                <a:spcPts val="0"/>
              </a:spcAft>
              <a:defRPr/>
            </a:pPr>
            <a:r>
              <a:rPr lang="it-IT" dirty="0" smtClean="0"/>
              <a:t>La </a:t>
            </a:r>
            <a:r>
              <a:rPr lang="it-IT" sz="2900" b="1" dirty="0" smtClean="0">
                <a:solidFill>
                  <a:schemeClr val="accent2">
                    <a:lumMod val="75000"/>
                  </a:schemeClr>
                </a:solidFill>
              </a:rPr>
              <a:t>struttura sanitaria </a:t>
            </a:r>
            <a:r>
              <a:rPr lang="it-IT" dirty="0" smtClean="0"/>
              <a:t>e la  </a:t>
            </a:r>
            <a:r>
              <a:rPr lang="it-IT" sz="2900" b="1" dirty="0" smtClean="0">
                <a:solidFill>
                  <a:schemeClr val="accent2">
                    <a:lumMod val="75000"/>
                  </a:schemeClr>
                </a:solidFill>
              </a:rPr>
              <a:t>società, gli </a:t>
            </a:r>
            <a:r>
              <a:rPr lang="it-IT" sz="2900" b="1" dirty="0" err="1" smtClean="0">
                <a:solidFill>
                  <a:schemeClr val="accent2">
                    <a:lumMod val="75000"/>
                  </a:schemeClr>
                </a:solidFill>
              </a:rPr>
              <a:t>stakeholder</a:t>
            </a:r>
            <a:r>
              <a:rPr lang="it-IT" dirty="0" smtClean="0"/>
              <a:t> che vedono disperse, </a:t>
            </a:r>
            <a:r>
              <a:rPr lang="it-IT" dirty="0" err="1" smtClean="0"/>
              <a:t>pococ</a:t>
            </a:r>
            <a:r>
              <a:rPr lang="it-IT" dirty="0" smtClean="0"/>
              <a:t> produttive le risorse  impiegate per assicurare salute</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dirty="0" smtClean="0"/>
              <a:t>Prospettiva per la </a:t>
            </a:r>
            <a:r>
              <a:rPr lang="it-IT" smtClean="0"/>
              <a:t>Direzione Aziendale</a:t>
            </a:r>
            <a:endParaRPr lang="it-IT" dirty="0"/>
          </a:p>
        </p:txBody>
      </p:sp>
      <p:sp>
        <p:nvSpPr>
          <p:cNvPr id="5123" name="Segnaposto contenuto 2"/>
          <p:cNvSpPr>
            <a:spLocks noGrp="1"/>
          </p:cNvSpPr>
          <p:nvPr>
            <p:ph idx="1"/>
          </p:nvPr>
        </p:nvSpPr>
        <p:spPr>
          <a:xfrm>
            <a:off x="457200" y="1600201"/>
            <a:ext cx="8229600" cy="4277072"/>
          </a:xfrm>
        </p:spPr>
        <p:txBody>
          <a:bodyPr/>
          <a:lstStyle/>
          <a:p>
            <a:r>
              <a:rPr lang="it-IT" dirty="0" smtClean="0"/>
              <a:t>Prevenzione sociale</a:t>
            </a:r>
          </a:p>
          <a:p>
            <a:r>
              <a:rPr lang="it-IT" dirty="0" smtClean="0"/>
              <a:t>Prevenzione aziendale</a:t>
            </a:r>
          </a:p>
          <a:p>
            <a:r>
              <a:rPr lang="it-IT" dirty="0" smtClean="0"/>
              <a:t>Prevenzione “personale”</a:t>
            </a:r>
          </a:p>
          <a:p>
            <a:r>
              <a:rPr lang="it-IT" dirty="0" smtClean="0"/>
              <a:t>Percorso etico</a:t>
            </a:r>
          </a:p>
          <a:p>
            <a:r>
              <a:rPr lang="it-IT" dirty="0" smtClean="0"/>
              <a:t>Rispetto dell’altro</a:t>
            </a:r>
          </a:p>
          <a:p>
            <a:r>
              <a:rPr lang="it-IT" dirty="0" smtClean="0"/>
              <a:t>Rispetto norme</a:t>
            </a:r>
          </a:p>
          <a:p>
            <a:r>
              <a:rPr lang="it-IT" dirty="0" smtClean="0"/>
              <a:t>Valutazione economica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Segnaposto contenuto 3" descr="einstein.jpg"/>
          <p:cNvPicPr>
            <a:picLocks noGrp="1" noChangeAspect="1"/>
          </p:cNvPicPr>
          <p:nvPr>
            <p:ph idx="1"/>
          </p:nvPr>
        </p:nvPicPr>
        <p:blipFill>
          <a:blip r:embed="rId2" cstate="print"/>
          <a:stretch>
            <a:fillRect/>
          </a:stretch>
        </p:blipFill>
        <p:spPr>
          <a:xfrm>
            <a:off x="2160240" y="908720"/>
            <a:ext cx="4788024" cy="496682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5"/>
            <a:ext cx="8640960" cy="576064"/>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fontAlgn="auto">
              <a:spcAft>
                <a:spcPts val="0"/>
              </a:spcAft>
              <a:defRPr/>
            </a:pPr>
            <a:r>
              <a:rPr lang="it-IT"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Burnout</a:t>
            </a:r>
            <a:r>
              <a:rPr lang="it-IT"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problema italiano ?</a:t>
            </a:r>
            <a:endParaRPr lang="it-IT"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1" name="Picture 2"/>
          <p:cNvPicPr>
            <a:picLocks noChangeAspect="1" noChangeArrowheads="1"/>
          </p:cNvPicPr>
          <p:nvPr/>
        </p:nvPicPr>
        <p:blipFill>
          <a:blip r:embed="rId2" cstate="print"/>
          <a:srcRect t="13164" b="21014"/>
          <a:stretch>
            <a:fillRect/>
          </a:stretch>
        </p:blipFill>
        <p:spPr bwMode="auto">
          <a:xfrm>
            <a:off x="504825" y="1125538"/>
            <a:ext cx="8243888" cy="1439862"/>
          </a:xfrm>
          <a:prstGeom prst="rect">
            <a:avLst/>
          </a:prstGeom>
          <a:noFill/>
          <a:ln w="9525">
            <a:noFill/>
            <a:miter lim="800000"/>
            <a:headEnd/>
            <a:tailEnd/>
          </a:ln>
        </p:spPr>
      </p:pic>
      <p:pic>
        <p:nvPicPr>
          <p:cNvPr id="2052" name="Picture 3"/>
          <p:cNvPicPr>
            <a:picLocks noChangeAspect="1" noChangeArrowheads="1"/>
          </p:cNvPicPr>
          <p:nvPr/>
        </p:nvPicPr>
        <p:blipFill>
          <a:blip r:embed="rId3" cstate="print"/>
          <a:srcRect/>
          <a:stretch>
            <a:fillRect/>
          </a:stretch>
        </p:blipFill>
        <p:spPr bwMode="auto">
          <a:xfrm>
            <a:off x="539750" y="2781300"/>
            <a:ext cx="8208963" cy="350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36910"/>
          </a:xfrm>
        </p:spPr>
        <p:txBody>
          <a:bodyPr/>
          <a:lstStyle/>
          <a:p>
            <a:r>
              <a:rPr lang="it-IT" sz="1400" dirty="0" smtClean="0"/>
              <a:t>Fonte: http://www.ispesl.it/</a:t>
            </a:r>
            <a:r>
              <a:rPr lang="it-IT" sz="1400" dirty="0" err="1" smtClean="0"/>
              <a:t>documenti_catalogo</a:t>
            </a:r>
            <a:r>
              <a:rPr lang="it-IT" sz="1400" dirty="0" smtClean="0"/>
              <a:t>/stress%20lavoro%20-%20correlato.pdf</a:t>
            </a:r>
            <a:endParaRPr lang="it-IT" sz="1400" dirty="0"/>
          </a:p>
        </p:txBody>
      </p:sp>
      <p:pic>
        <p:nvPicPr>
          <p:cNvPr id="65538" name="Picture 2"/>
          <p:cNvPicPr>
            <a:picLocks noGrp="1" noChangeAspect="1" noChangeArrowheads="1"/>
          </p:cNvPicPr>
          <p:nvPr>
            <p:ph idx="1"/>
          </p:nvPr>
        </p:nvPicPr>
        <p:blipFill>
          <a:blip r:embed="rId2" cstate="print"/>
          <a:srcRect/>
          <a:stretch>
            <a:fillRect/>
          </a:stretch>
        </p:blipFill>
        <p:spPr bwMode="auto">
          <a:xfrm>
            <a:off x="-324544" y="-27384"/>
            <a:ext cx="988871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859216" cy="706090"/>
          </a:xfr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it-IT" sz="3600" dirty="0" smtClean="0"/>
              <a:t>Igienista e Medico del Lavoro</a:t>
            </a:r>
            <a:endParaRPr lang="it-IT" sz="3600" dirty="0"/>
          </a:p>
        </p:txBody>
      </p:sp>
      <p:pic>
        <p:nvPicPr>
          <p:cNvPr id="67586" name="Picture 2"/>
          <p:cNvPicPr>
            <a:picLocks noGrp="1" noChangeAspect="1" noChangeArrowheads="1"/>
          </p:cNvPicPr>
          <p:nvPr>
            <p:ph idx="1"/>
          </p:nvPr>
        </p:nvPicPr>
        <p:blipFill>
          <a:blip r:embed="rId2" cstate="print"/>
          <a:srcRect/>
          <a:stretch>
            <a:fillRect/>
          </a:stretch>
        </p:blipFill>
        <p:spPr bwMode="auto">
          <a:xfrm>
            <a:off x="251520" y="1268760"/>
            <a:ext cx="8136904" cy="5368462"/>
          </a:xfrm>
          <a:prstGeom prst="rect">
            <a:avLst/>
          </a:prstGeom>
          <a:noFill/>
          <a:ln w="9525">
            <a:noFill/>
            <a:miter lim="800000"/>
            <a:headEnd/>
            <a:tailEnd/>
          </a:ln>
        </p:spPr>
      </p:pic>
      <p:sp>
        <p:nvSpPr>
          <p:cNvPr id="5" name="Titolo 1"/>
          <p:cNvSpPr txBox="1">
            <a:spLocks/>
          </p:cNvSpPr>
          <p:nvPr/>
        </p:nvSpPr>
        <p:spPr bwMode="auto">
          <a:xfrm>
            <a:off x="457200" y="6381328"/>
            <a:ext cx="8229600" cy="436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mj-lt"/>
                <a:ea typeface="+mj-ea"/>
                <a:cs typeface="+mj-cs"/>
              </a:rPr>
              <a:t>Fonte: http://www.ispesl.it/documenti_catalogo/stress%20lavoro%20-%20correlato.pdf</a:t>
            </a:r>
            <a:endParaRPr kumimoji="0" lang="it-IT" sz="1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2" cstate="print"/>
          <a:srcRect/>
          <a:stretch>
            <a:fillRect/>
          </a:stretch>
        </p:blipFill>
        <p:spPr bwMode="auto">
          <a:xfrm>
            <a:off x="81240" y="1340768"/>
            <a:ext cx="8739232" cy="4680520"/>
          </a:xfrm>
          <a:prstGeom prst="rect">
            <a:avLst/>
          </a:prstGeom>
          <a:noFill/>
          <a:ln w="9525">
            <a:noFill/>
            <a:miter lim="800000"/>
            <a:headEnd/>
            <a:tailEnd/>
          </a:ln>
        </p:spPr>
      </p:pic>
      <p:sp>
        <p:nvSpPr>
          <p:cNvPr id="5" name="Titolo 1"/>
          <p:cNvSpPr>
            <a:spLocks noGrp="1"/>
          </p:cNvSpPr>
          <p:nvPr>
            <p:ph type="title"/>
          </p:nvPr>
        </p:nvSpPr>
        <p:spPr>
          <a:xfrm>
            <a:off x="323528" y="274638"/>
            <a:ext cx="8352928" cy="706090"/>
          </a:xfr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it-IT" sz="3600" dirty="0" smtClean="0"/>
              <a:t>Igienista e Medico del Lavoro</a:t>
            </a:r>
            <a:endParaRPr lang="it-IT" sz="3600" dirty="0"/>
          </a:p>
        </p:txBody>
      </p:sp>
      <p:sp>
        <p:nvSpPr>
          <p:cNvPr id="6" name="Titolo 1"/>
          <p:cNvSpPr txBox="1">
            <a:spLocks/>
          </p:cNvSpPr>
          <p:nvPr/>
        </p:nvSpPr>
        <p:spPr bwMode="auto">
          <a:xfrm>
            <a:off x="457200" y="6381328"/>
            <a:ext cx="8229600" cy="436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mj-lt"/>
                <a:ea typeface="+mj-ea"/>
                <a:cs typeface="+mj-cs"/>
              </a:rPr>
              <a:t>Fonte: http://www.ispesl.it/documenti_catalogo/stress%20lavoro%20-%20correlato.pdf</a:t>
            </a:r>
            <a:endParaRPr kumimoji="0" lang="it-IT" sz="1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6562" name="Picture 2"/>
          <p:cNvPicPr>
            <a:picLocks noGrp="1" noChangeAspect="1" noChangeArrowheads="1"/>
          </p:cNvPicPr>
          <p:nvPr>
            <p:ph idx="1"/>
          </p:nvPr>
        </p:nvPicPr>
        <p:blipFill>
          <a:blip r:embed="rId2" cstate="print"/>
          <a:srcRect/>
          <a:stretch>
            <a:fillRect/>
          </a:stretch>
        </p:blipFill>
        <p:spPr bwMode="auto">
          <a:xfrm>
            <a:off x="323528" y="1492980"/>
            <a:ext cx="8762132" cy="4888347"/>
          </a:xfrm>
          <a:prstGeom prst="rect">
            <a:avLst/>
          </a:prstGeom>
          <a:noFill/>
          <a:ln w="9525">
            <a:noFill/>
            <a:miter lim="800000"/>
            <a:headEnd/>
            <a:tailEnd/>
          </a:ln>
        </p:spPr>
      </p:pic>
      <p:sp>
        <p:nvSpPr>
          <p:cNvPr id="5" name="Titolo 1"/>
          <p:cNvSpPr txBox="1">
            <a:spLocks/>
          </p:cNvSpPr>
          <p:nvPr/>
        </p:nvSpPr>
        <p:spPr bwMode="auto">
          <a:xfrm>
            <a:off x="457200" y="6381328"/>
            <a:ext cx="8229600" cy="436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mj-lt"/>
                <a:ea typeface="+mj-ea"/>
                <a:cs typeface="+mj-cs"/>
              </a:rPr>
              <a:t>Fonte: http://www.ispesl.it/documenti_catalogo/stress%20lavoro%20-%20correlato.pdf</a:t>
            </a:r>
            <a:endParaRPr kumimoji="0" lang="it-IT" sz="1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cstate="print"/>
          <a:srcRect/>
          <a:stretch>
            <a:fillRect/>
          </a:stretch>
        </p:blipFill>
        <p:spPr bwMode="auto">
          <a:xfrm>
            <a:off x="323528" y="980728"/>
            <a:ext cx="4067175" cy="4343400"/>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4716016" y="1387986"/>
            <a:ext cx="4032448" cy="3985230"/>
          </a:xfrm>
          <a:prstGeom prst="rect">
            <a:avLst/>
          </a:prstGeom>
          <a:noFill/>
          <a:ln w="9525">
            <a:noFill/>
            <a:miter lim="800000"/>
            <a:headEnd/>
            <a:tailEnd/>
          </a:ln>
        </p:spPr>
      </p:pic>
      <p:sp>
        <p:nvSpPr>
          <p:cNvPr id="10" name="Titolo 1"/>
          <p:cNvSpPr>
            <a:spLocks noGrp="1"/>
          </p:cNvSpPr>
          <p:nvPr>
            <p:ph type="title"/>
          </p:nvPr>
        </p:nvSpPr>
        <p:spPr>
          <a:xfrm>
            <a:off x="457200" y="6381328"/>
            <a:ext cx="8229600" cy="436910"/>
          </a:xfrm>
        </p:spPr>
        <p:txBody>
          <a:bodyPr/>
          <a:lstStyle/>
          <a:p>
            <a:r>
              <a:rPr lang="it-IT" sz="1400" dirty="0" smtClean="0"/>
              <a:t>Fonte: http://www.ispesl.it/</a:t>
            </a:r>
            <a:r>
              <a:rPr lang="it-IT" sz="1400" dirty="0" err="1" smtClean="0"/>
              <a:t>documenti_catalogo</a:t>
            </a:r>
            <a:r>
              <a:rPr lang="it-IT" sz="1400" dirty="0" smtClean="0"/>
              <a:t>/stress%20lavoro%20-%20correlato.pdf</a:t>
            </a:r>
            <a:endParaRPr lang="it-IT"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09595" y="1600200"/>
            <a:ext cx="752480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44624"/>
            <a:ext cx="6596958" cy="185434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1896142"/>
            <a:ext cx="6912768" cy="254097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10208" y="4365104"/>
            <a:ext cx="6910264" cy="256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eteorite-fine-mondo-terra.jpg"/>
          <p:cNvPicPr>
            <a:picLocks noGrp="1" noChangeAspect="1"/>
          </p:cNvPicPr>
          <p:nvPr>
            <p:ph idx="1"/>
          </p:nvPr>
        </p:nvPicPr>
        <p:blipFill>
          <a:blip r:embed="rId2" cstate="print"/>
          <a:stretch>
            <a:fillRect/>
          </a:stretch>
        </p:blipFill>
        <p:spPr>
          <a:xfrm>
            <a:off x="0" y="-1"/>
            <a:ext cx="9144000" cy="687841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453188"/>
            <a:ext cx="8229600" cy="504825"/>
          </a:xfrm>
        </p:spPr>
        <p:txBody>
          <a:bodyPr rtlCol="0">
            <a:noAutofit/>
          </a:bodyPr>
          <a:lstStyle/>
          <a:p>
            <a:pPr fontAlgn="auto">
              <a:spcAft>
                <a:spcPts val="0"/>
              </a:spcAft>
              <a:defRPr/>
            </a:pPr>
            <a:r>
              <a:rPr lang="it-IT" sz="1400" b="1" i="1" dirty="0" smtClean="0">
                <a:solidFill>
                  <a:schemeClr val="tx2">
                    <a:lumMod val="75000"/>
                  </a:schemeClr>
                </a:solidFill>
                <a:effectLst>
                  <a:outerShdw blurRad="38100" dist="38100" dir="2700000" algn="tl">
                    <a:srgbClr val="000000">
                      <a:alpha val="43137"/>
                    </a:srgbClr>
                  </a:outerShdw>
                </a:effectLst>
              </a:rPr>
              <a:t>http://www.who.int/</a:t>
            </a:r>
            <a:r>
              <a:rPr lang="it-IT" sz="1400" b="1" i="1" dirty="0" err="1" smtClean="0">
                <a:solidFill>
                  <a:schemeClr val="tx2">
                    <a:lumMod val="75000"/>
                  </a:schemeClr>
                </a:solidFill>
                <a:effectLst>
                  <a:outerShdw blurRad="38100" dist="38100" dir="2700000" algn="tl">
                    <a:srgbClr val="000000">
                      <a:alpha val="43137"/>
                    </a:srgbClr>
                  </a:outerShdw>
                </a:effectLst>
              </a:rPr>
              <a:t>hac</a:t>
            </a:r>
            <a:r>
              <a:rPr lang="it-IT" sz="1400" b="1" i="1" dirty="0" smtClean="0">
                <a:solidFill>
                  <a:schemeClr val="tx2">
                    <a:lumMod val="75000"/>
                  </a:schemeClr>
                </a:solidFill>
                <a:effectLst>
                  <a:outerShdw blurRad="38100" dist="38100" dir="2700000" algn="tl">
                    <a:srgbClr val="000000">
                      <a:alpha val="43137"/>
                    </a:srgbClr>
                  </a:outerShdw>
                </a:effectLst>
              </a:rPr>
              <a:t>/</a:t>
            </a:r>
            <a:r>
              <a:rPr lang="it-IT" sz="1400" b="1" i="1" dirty="0" err="1" smtClean="0">
                <a:solidFill>
                  <a:schemeClr val="tx2">
                    <a:lumMod val="75000"/>
                  </a:schemeClr>
                </a:solidFill>
                <a:effectLst>
                  <a:outerShdw blurRad="38100" dist="38100" dir="2700000" algn="tl">
                    <a:srgbClr val="000000">
                      <a:alpha val="43137"/>
                    </a:srgbClr>
                  </a:outerShdw>
                </a:effectLst>
              </a:rPr>
              <a:t>techguidance</a:t>
            </a:r>
            <a:r>
              <a:rPr lang="it-IT" sz="1400" b="1" i="1" dirty="0" smtClean="0">
                <a:solidFill>
                  <a:schemeClr val="tx2">
                    <a:lumMod val="75000"/>
                  </a:schemeClr>
                </a:solidFill>
                <a:effectLst>
                  <a:outerShdw blurRad="38100" dist="38100" dir="2700000" algn="tl">
                    <a:srgbClr val="000000">
                      <a:alpha val="43137"/>
                    </a:srgbClr>
                  </a:outerShdw>
                </a:effectLst>
              </a:rPr>
              <a:t>/</a:t>
            </a:r>
            <a:r>
              <a:rPr lang="it-IT" sz="1400" b="1" i="1" dirty="0" err="1" smtClean="0">
                <a:solidFill>
                  <a:schemeClr val="tx2">
                    <a:lumMod val="75000"/>
                  </a:schemeClr>
                </a:solidFill>
                <a:effectLst>
                  <a:outerShdw blurRad="38100" dist="38100" dir="2700000" algn="tl">
                    <a:srgbClr val="000000">
                      <a:alpha val="43137"/>
                    </a:srgbClr>
                  </a:outerShdw>
                </a:effectLst>
              </a:rPr>
              <a:t>tools</a:t>
            </a:r>
            <a:r>
              <a:rPr lang="it-IT" sz="1400" b="1" i="1" dirty="0" smtClean="0">
                <a:solidFill>
                  <a:schemeClr val="tx2">
                    <a:lumMod val="75000"/>
                  </a:schemeClr>
                </a:solidFill>
                <a:effectLst>
                  <a:outerShdw blurRad="38100" dist="38100" dir="2700000" algn="tl">
                    <a:srgbClr val="000000">
                      <a:alpha val="43137"/>
                    </a:srgbClr>
                  </a:outerShdw>
                </a:effectLst>
              </a:rPr>
              <a:t>/</a:t>
            </a:r>
            <a:r>
              <a:rPr lang="it-IT" sz="1400" b="1" i="1" dirty="0" err="1" smtClean="0">
                <a:solidFill>
                  <a:schemeClr val="tx2">
                    <a:lumMod val="75000"/>
                  </a:schemeClr>
                </a:solidFill>
                <a:effectLst>
                  <a:outerShdw blurRad="38100" dist="38100" dir="2700000" algn="tl">
                    <a:srgbClr val="000000">
                      <a:alpha val="43137"/>
                    </a:srgbClr>
                  </a:outerShdw>
                </a:effectLst>
              </a:rPr>
              <a:t>manuals</a:t>
            </a:r>
            <a:r>
              <a:rPr lang="it-IT" sz="1400" b="1" i="1" dirty="0" smtClean="0">
                <a:solidFill>
                  <a:schemeClr val="tx2">
                    <a:lumMod val="75000"/>
                  </a:schemeClr>
                </a:solidFill>
                <a:effectLst>
                  <a:outerShdw blurRad="38100" dist="38100" dir="2700000" algn="tl">
                    <a:srgbClr val="000000">
                      <a:alpha val="43137"/>
                    </a:srgbClr>
                  </a:outerShdw>
                </a:effectLst>
              </a:rPr>
              <a:t>/who_field_handbook/g5.pdf</a:t>
            </a:r>
            <a:endParaRPr lang="it-IT" sz="1400" b="1" i="1" dirty="0">
              <a:solidFill>
                <a:schemeClr val="tx2">
                  <a:lumMod val="75000"/>
                </a:schemeClr>
              </a:solidFill>
              <a:effectLst>
                <a:outerShdw blurRad="38100" dist="38100" dir="2700000" algn="tl">
                  <a:srgbClr val="000000">
                    <a:alpha val="43137"/>
                  </a:srgbClr>
                </a:outerShdw>
              </a:effectLst>
            </a:endParaRPr>
          </a:p>
        </p:txBody>
      </p:sp>
      <p:pic>
        <p:nvPicPr>
          <p:cNvPr id="18435" name="Picture 2"/>
          <p:cNvPicPr>
            <a:picLocks noGrp="1" noChangeAspect="1" noChangeArrowheads="1"/>
          </p:cNvPicPr>
          <p:nvPr>
            <p:ph idx="1"/>
          </p:nvPr>
        </p:nvPicPr>
        <p:blipFill>
          <a:blip r:embed="rId2" cstate="print"/>
          <a:srcRect/>
          <a:stretch>
            <a:fillRect/>
          </a:stretch>
        </p:blipFill>
        <p:spPr>
          <a:xfrm>
            <a:off x="611188" y="333375"/>
            <a:ext cx="6915150" cy="2562225"/>
          </a:xfrm>
        </p:spPr>
      </p:pic>
      <p:sp>
        <p:nvSpPr>
          <p:cNvPr id="5" name="CasellaDiTesto 4"/>
          <p:cNvSpPr txBox="1"/>
          <p:nvPr/>
        </p:nvSpPr>
        <p:spPr>
          <a:xfrm>
            <a:off x="0" y="0"/>
            <a:ext cx="903288" cy="369888"/>
          </a:xfrm>
          <a:prstGeom prst="rect">
            <a:avLst/>
          </a:prstGeom>
          <a:noFill/>
        </p:spPr>
        <p:txBody>
          <a:bodyPr wrap="none">
            <a:spAutoFit/>
          </a:bodyPr>
          <a:lstStyle/>
          <a:p>
            <a:pPr fontAlgn="auto">
              <a:spcBef>
                <a:spcPts val="0"/>
              </a:spcBef>
              <a:spcAft>
                <a:spcPts val="0"/>
              </a:spcAft>
              <a:defRPr/>
            </a:pPr>
            <a:r>
              <a:rPr lang="it-IT" b="1" i="1" dirty="0">
                <a:solidFill>
                  <a:schemeClr val="tx2">
                    <a:lumMod val="75000"/>
                  </a:schemeClr>
                </a:solidFill>
                <a:effectLst>
                  <a:outerShdw blurRad="38100" dist="38100" dir="2700000" algn="tl">
                    <a:srgbClr val="000000">
                      <a:alpha val="43137"/>
                    </a:srgbClr>
                  </a:outerShdw>
                </a:effectLst>
                <a:latin typeface="+mn-lt"/>
                <a:cs typeface="+mn-cs"/>
              </a:rPr>
              <a:t>W.H.O. </a:t>
            </a:r>
          </a:p>
        </p:txBody>
      </p:sp>
      <p:pic>
        <p:nvPicPr>
          <p:cNvPr id="18437" name="Picture 3"/>
          <p:cNvPicPr>
            <a:picLocks noChangeAspect="1" noChangeArrowheads="1"/>
          </p:cNvPicPr>
          <p:nvPr/>
        </p:nvPicPr>
        <p:blipFill>
          <a:blip r:embed="rId3" cstate="print"/>
          <a:srcRect/>
          <a:stretch>
            <a:fillRect/>
          </a:stretch>
        </p:blipFill>
        <p:spPr bwMode="auto">
          <a:xfrm>
            <a:off x="900113" y="2924175"/>
            <a:ext cx="63150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1800" b="1" dirty="0" smtClean="0"/>
              <a:t>NORA Symposium 2008: Public Market for Ideas and Partnerships</a:t>
            </a:r>
            <a:br>
              <a:rPr lang="en-US" sz="1800" b="1" dirty="0" smtClean="0"/>
            </a:br>
            <a:r>
              <a:rPr lang="en-US" sz="1800" b="1" dirty="0" smtClean="0"/>
              <a:t>Moderators in the Relationship Between Occupational Emotional Labor and Burnout</a:t>
            </a:r>
            <a:br>
              <a:rPr lang="en-US" sz="1800" b="1" dirty="0" smtClean="0"/>
            </a:br>
            <a:r>
              <a:rPr lang="en-US" sz="1600" b="1" i="1" dirty="0" err="1" smtClean="0">
                <a:solidFill>
                  <a:schemeClr val="tx2">
                    <a:lumMod val="40000"/>
                    <a:lumOff val="60000"/>
                  </a:schemeClr>
                </a:solidFill>
              </a:rPr>
              <a:t>fonte</a:t>
            </a:r>
            <a:r>
              <a:rPr lang="en-US" sz="1600" b="1" i="1" dirty="0" smtClean="0">
                <a:solidFill>
                  <a:schemeClr val="tx2">
                    <a:lumMod val="40000"/>
                    <a:lumOff val="60000"/>
                  </a:schemeClr>
                </a:solidFill>
              </a:rPr>
              <a:t> CDC - ATLANTA </a:t>
            </a:r>
            <a:r>
              <a:rPr lang="en-US" sz="1800" b="1" dirty="0" smtClean="0"/>
              <a:t/>
            </a:r>
            <a:br>
              <a:rPr lang="en-US" sz="1800" b="1" dirty="0" smtClean="0"/>
            </a:br>
            <a:endParaRPr lang="it-IT" sz="1800" dirty="0"/>
          </a:p>
        </p:txBody>
      </p:sp>
      <p:sp>
        <p:nvSpPr>
          <p:cNvPr id="3" name="Segnaposto contenuto 2"/>
          <p:cNvSpPr>
            <a:spLocks noGrp="1"/>
          </p:cNvSpPr>
          <p:nvPr>
            <p:ph idx="1"/>
          </p:nvPr>
        </p:nvSpPr>
        <p:spPr/>
        <p:txBody>
          <a:bodyPr rtlCol="0">
            <a:normAutofit fontScale="47500" lnSpcReduction="20000"/>
          </a:bodyPr>
          <a:lstStyle/>
          <a:p>
            <a:pPr fontAlgn="auto">
              <a:spcAft>
                <a:spcPts val="0"/>
              </a:spcAft>
              <a:defRPr/>
            </a:pPr>
            <a:r>
              <a:rPr lang="en-US" b="1" dirty="0" smtClean="0"/>
              <a:t>Results</a:t>
            </a:r>
          </a:p>
          <a:p>
            <a:pPr fontAlgn="auto">
              <a:spcAft>
                <a:spcPts val="0"/>
              </a:spcAft>
              <a:defRPr/>
            </a:pPr>
            <a:r>
              <a:rPr lang="en-US" dirty="0" smtClean="0"/>
              <a:t>The response rate was 25% (17% males, 83% females). Participant’s age varied between 21 and 68 years (mean = 46, SD = 10.79). </a:t>
            </a:r>
          </a:p>
          <a:p>
            <a:pPr fontAlgn="auto">
              <a:spcAft>
                <a:spcPts val="0"/>
              </a:spcAft>
              <a:defRPr/>
            </a:pPr>
            <a:r>
              <a:rPr lang="en-US" dirty="0" smtClean="0"/>
              <a:t>As hypothesized, emotional labor was found to be resulting in high emotional exhaustion and cynicism. It also caused employees to feel lack of professional accomplishment. Thus, emotional labor was found to be resulting in burnout. The research also found that work-family conflict was a strong moderator in the direct relationship between emotional labor and burnout. Further, as proposed, strain-based work-family conflict appeared to be a strong work-family conflict moderator. </a:t>
            </a:r>
            <a:br>
              <a:rPr lang="en-US" dirty="0" smtClean="0"/>
            </a:br>
            <a:endParaRPr lang="en-US" dirty="0" smtClean="0"/>
          </a:p>
          <a:p>
            <a:pPr fontAlgn="auto">
              <a:spcAft>
                <a:spcPts val="0"/>
              </a:spcAft>
              <a:defRPr/>
            </a:pPr>
            <a:r>
              <a:rPr lang="en-US" b="1" dirty="0" smtClean="0"/>
              <a:t>Conclusions</a:t>
            </a:r>
          </a:p>
          <a:p>
            <a:pPr fontAlgn="auto">
              <a:spcAft>
                <a:spcPts val="0"/>
              </a:spcAft>
              <a:defRPr/>
            </a:pPr>
            <a:r>
              <a:rPr lang="en-US" dirty="0" smtClean="0"/>
              <a:t>This preliminary research shows that resolving the effect of emotional labor on burnout involves more thought and planning than currently is given. One has to also consider the possible moderators of the relationship between emotional labor and burnout. This helps to understand the dynamics of the direct relationship between emotional labor and burnout more in-depth. A multi-faceted understanding of this relationship is needed if we are to evolve successful interventions to try to alleviate burnout. In other words, if we understand the effect of different types of work-family conflict on the relation between emotional labor and burnout, we can aim to considerably reduce their negative effects.</a:t>
            </a:r>
          </a:p>
          <a:p>
            <a:pPr fontAlgn="auto">
              <a:spcAft>
                <a:spcPts val="0"/>
              </a:spcAft>
              <a:defRPr/>
            </a:pP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12968" cy="706437"/>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fontAlgn="auto">
              <a:spcAft>
                <a:spcPts val="0"/>
              </a:spcAft>
              <a:defRPr/>
            </a:pPr>
            <a:r>
              <a:rPr lang="it-IT" dirty="0" smtClean="0"/>
              <a:t>origini</a:t>
            </a:r>
            <a:endParaRPr lang="it-IT" dirty="0"/>
          </a:p>
        </p:txBody>
      </p:sp>
      <p:sp>
        <p:nvSpPr>
          <p:cNvPr id="3" name="Segnaposto contenuto 2"/>
          <p:cNvSpPr>
            <a:spLocks noGrp="1"/>
          </p:cNvSpPr>
          <p:nvPr>
            <p:ph idx="1"/>
          </p:nvPr>
        </p:nvSpPr>
        <p:spPr>
          <a:xfrm>
            <a:off x="179512" y="836712"/>
            <a:ext cx="8784976" cy="6021287"/>
          </a:xfrm>
        </p:spPr>
        <p:txBody>
          <a:bodyPr rtlCol="0">
            <a:normAutofit fontScale="55000" lnSpcReduction="20000"/>
          </a:bodyPr>
          <a:lstStyle/>
          <a:p>
            <a:pPr fontAlgn="auto">
              <a:lnSpc>
                <a:spcPct val="170000"/>
              </a:lnSpc>
              <a:spcAft>
                <a:spcPts val="0"/>
              </a:spcAft>
              <a:defRPr/>
            </a:pPr>
            <a:r>
              <a:rPr lang="it-IT" dirty="0" smtClean="0"/>
              <a:t>Il temine </a:t>
            </a:r>
            <a:r>
              <a:rPr lang="it-IT" dirty="0" err="1" smtClean="0"/>
              <a:t>Burnout</a:t>
            </a:r>
            <a:r>
              <a:rPr lang="it-IT" dirty="0" smtClean="0"/>
              <a:t> nasce nel 1930 come gergo sportivo</a:t>
            </a:r>
            <a:endParaRPr lang="it-IT" dirty="0"/>
          </a:p>
          <a:p>
            <a:pPr fontAlgn="auto">
              <a:lnSpc>
                <a:spcPct val="170000"/>
              </a:lnSpc>
              <a:spcAft>
                <a:spcPts val="0"/>
              </a:spcAft>
              <a:defRPr/>
            </a:pPr>
            <a:r>
              <a:rPr lang="it-IT" dirty="0"/>
              <a:t>Negli anni ’70, </a:t>
            </a:r>
            <a:r>
              <a:rPr lang="it-IT" dirty="0" err="1"/>
              <a:t>Freudenberger</a:t>
            </a:r>
            <a:r>
              <a:rPr lang="it-IT" dirty="0"/>
              <a:t> </a:t>
            </a:r>
            <a:r>
              <a:rPr lang="it-IT" dirty="0" smtClean="0"/>
              <a:t>  come una </a:t>
            </a:r>
            <a:r>
              <a:rPr lang="it-IT" dirty="0"/>
              <a:t>delle possibili </a:t>
            </a:r>
            <a:r>
              <a:rPr lang="it-IT" dirty="0" smtClean="0"/>
              <a:t>manifestazioni dello </a:t>
            </a:r>
            <a:r>
              <a:rPr lang="it-IT" dirty="0"/>
              <a:t>stress lavorativo, </a:t>
            </a:r>
            <a:r>
              <a:rPr lang="it-IT" dirty="0" smtClean="0"/>
              <a:t>introduce il </a:t>
            </a:r>
            <a:r>
              <a:rPr lang="it-IT" dirty="0"/>
              <a:t>termine di “</a:t>
            </a:r>
            <a:r>
              <a:rPr lang="it-IT" i="1" dirty="0" err="1"/>
              <a:t>Burnout</a:t>
            </a:r>
            <a:r>
              <a:rPr lang="it-IT" i="1" dirty="0"/>
              <a:t>”. </a:t>
            </a:r>
            <a:r>
              <a:rPr lang="it-IT" dirty="0" smtClean="0"/>
              <a:t>specialmente nell’area socio-sanitaria</a:t>
            </a:r>
            <a:r>
              <a:rPr lang="it-IT" i="1" dirty="0" smtClean="0"/>
              <a:t>.</a:t>
            </a:r>
            <a:endParaRPr lang="it-IT" dirty="0" smtClean="0"/>
          </a:p>
          <a:p>
            <a:pPr fontAlgn="auto">
              <a:lnSpc>
                <a:spcPct val="170000"/>
              </a:lnSpc>
              <a:spcAft>
                <a:spcPts val="0"/>
              </a:spcAft>
              <a:defRPr/>
            </a:pPr>
            <a:endParaRPr lang="it-IT" dirty="0" smtClean="0"/>
          </a:p>
          <a:p>
            <a:pPr fontAlgn="auto">
              <a:lnSpc>
                <a:spcPct val="170000"/>
              </a:lnSpc>
              <a:spcAft>
                <a:spcPts val="0"/>
              </a:spcAft>
              <a:defRPr/>
            </a:pPr>
            <a:r>
              <a:rPr lang="it-IT" dirty="0" smtClean="0"/>
              <a:t>Nell’agosto 1977 </a:t>
            </a:r>
            <a:r>
              <a:rPr lang="it-IT" dirty="0"/>
              <a:t>Cristina </a:t>
            </a:r>
            <a:r>
              <a:rPr lang="it-IT" b="1" i="1" dirty="0" err="1"/>
              <a:t>Maslach</a:t>
            </a:r>
            <a:r>
              <a:rPr lang="it-IT" dirty="0"/>
              <a:t> </a:t>
            </a:r>
            <a:endParaRPr lang="it-IT" dirty="0" smtClean="0"/>
          </a:p>
          <a:p>
            <a:pPr fontAlgn="auto">
              <a:lnSpc>
                <a:spcPct val="170000"/>
              </a:lnSpc>
              <a:spcAft>
                <a:spcPts val="0"/>
              </a:spcAft>
              <a:buNone/>
              <a:defRPr/>
            </a:pPr>
            <a:r>
              <a:rPr lang="it-IT" b="1" dirty="0" smtClean="0">
                <a:solidFill>
                  <a:srgbClr val="FF0000"/>
                </a:solidFill>
                <a:effectLst>
                  <a:outerShdw blurRad="38100" dist="38100" dir="2700000" algn="tl">
                    <a:srgbClr val="000000">
                      <a:alpha val="43137"/>
                    </a:srgbClr>
                  </a:outerShdw>
                </a:effectLst>
              </a:rPr>
              <a:t>	utilizza il termine come sindrome tipica </a:t>
            </a:r>
            <a:r>
              <a:rPr lang="it-IT" b="1" dirty="0">
                <a:solidFill>
                  <a:srgbClr val="FF0000"/>
                </a:solidFill>
                <a:effectLst>
                  <a:outerShdw blurRad="38100" dist="38100" dir="2700000" algn="tl">
                    <a:srgbClr val="000000">
                      <a:alpha val="43137"/>
                    </a:srgbClr>
                  </a:outerShdw>
                </a:effectLst>
              </a:rPr>
              <a:t>degli </a:t>
            </a:r>
            <a:r>
              <a:rPr lang="it-IT" b="1" dirty="0" smtClean="0">
                <a:solidFill>
                  <a:srgbClr val="FF0000"/>
                </a:solidFill>
                <a:effectLst>
                  <a:outerShdw blurRad="38100" dist="38100" dir="2700000" algn="tl">
                    <a:srgbClr val="000000">
                      <a:alpha val="43137"/>
                    </a:srgbClr>
                  </a:outerShdw>
                </a:effectLst>
              </a:rPr>
              <a:t>operatori socio-sanitari</a:t>
            </a:r>
          </a:p>
          <a:p>
            <a:pPr algn="ctr" fontAlgn="auto">
              <a:lnSpc>
                <a:spcPct val="170000"/>
              </a:lnSpc>
              <a:spcAft>
                <a:spcPts val="0"/>
              </a:spcAft>
              <a:buNone/>
              <a:defRPr/>
            </a:pPr>
            <a:r>
              <a:rPr lang="it-IT" b="1" i="1" dirty="0"/>
              <a:t>Definizione :</a:t>
            </a:r>
          </a:p>
          <a:p>
            <a:pPr algn="ctr" fontAlgn="auto">
              <a:lnSpc>
                <a:spcPct val="170000"/>
              </a:lnSpc>
              <a:spcAft>
                <a:spcPts val="0"/>
              </a:spcAft>
              <a:buNone/>
              <a:defRPr/>
            </a:pPr>
            <a:r>
              <a:rPr lang="it-IT" dirty="0" smtClean="0"/>
              <a:t>	</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Progressiva </a:t>
            </a:r>
            <a:r>
              <a:rPr lang="it-IT" sz="45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perdita </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di idealismo</a:t>
            </a:r>
            <a:r>
              <a:rPr lang="it-IT" sz="45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 energia </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e scopi</a:t>
            </a:r>
            <a:r>
              <a:rPr lang="it-IT" sz="45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 vissuta </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da operatori sociali, professionali e non, </a:t>
            </a:r>
            <a:r>
              <a:rPr lang="it-IT" sz="4500" b="1" i="1" u="sng"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come risultato dalle </a:t>
            </a:r>
            <a:r>
              <a:rPr lang="it-IT" sz="4500" b="1" i="1" u="sng"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condizioni </a:t>
            </a:r>
            <a:r>
              <a:rPr lang="it-IT" sz="4500" b="1" i="1" u="sng"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in cui lavorano </a:t>
            </a:r>
            <a:r>
              <a:rPr lang="it-IT" sz="36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a:t>
            </a:r>
            <a:r>
              <a:rPr lang="it-IT" sz="3600" b="1" i="1" dirty="0" err="1"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Edelwich</a:t>
            </a:r>
            <a:r>
              <a:rPr lang="it-IT" sz="36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 </a:t>
            </a:r>
            <a:r>
              <a:rPr lang="it-IT" sz="36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e </a:t>
            </a:r>
            <a:r>
              <a:rPr lang="it-IT" sz="3600" b="1" i="1" dirty="0" err="1">
                <a:solidFill>
                  <a:srgbClr val="FF0000"/>
                </a:solidFill>
                <a:effectLst>
                  <a:outerShdw blurRad="38100" dist="38100" dir="2700000" algn="tl">
                    <a:srgbClr val="000000">
                      <a:alpha val="43137"/>
                    </a:srgbClr>
                  </a:outerShdw>
                </a:effectLst>
                <a:latin typeface="Angsana New" pitchFamily="18" charset="-34"/>
                <a:cs typeface="Angsana New" pitchFamily="18" charset="-34"/>
              </a:rPr>
              <a:t>Brodsky</a:t>
            </a:r>
            <a:r>
              <a:rPr lang="it-IT" sz="36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 ;  </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condizione </a:t>
            </a:r>
            <a:r>
              <a:rPr lang="it-IT" sz="45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rPr>
              <a:t>di disagio rilevata tra lavoratori impegnati nelle cosiddette professioni di aiuto</a:t>
            </a:r>
            <a:r>
              <a:rPr lang="it-IT" sz="4500" b="1" i="1" dirty="0" smtClean="0">
                <a:solidFill>
                  <a:srgbClr val="FF0000"/>
                </a:solidFill>
                <a:effectLst>
                  <a:outerShdw blurRad="38100" dist="38100" dir="2700000" algn="tl">
                    <a:srgbClr val="000000">
                      <a:alpha val="43137"/>
                    </a:srgbClr>
                  </a:outerShdw>
                </a:effectLst>
                <a:latin typeface="Angsana New" pitchFamily="18" charset="-34"/>
                <a:cs typeface="Angsana New" pitchFamily="18" charset="-34"/>
              </a:rPr>
              <a:t>,</a:t>
            </a:r>
            <a:endParaRPr lang="it-IT" sz="4500" b="1" i="1" dirty="0">
              <a:solidFill>
                <a:srgbClr val="FF0000"/>
              </a:solidFill>
              <a:effectLst>
                <a:outerShdw blurRad="38100" dist="38100" dir="2700000" algn="tl">
                  <a:srgbClr val="000000">
                    <a:alpha val="43137"/>
                  </a:srgbClr>
                </a:outerShdw>
              </a:effectLst>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b="34483"/>
          <a:stretch>
            <a:fillRect/>
          </a:stretch>
        </p:blipFill>
        <p:spPr bwMode="auto">
          <a:xfrm>
            <a:off x="1187450" y="44450"/>
            <a:ext cx="5873750" cy="1368425"/>
          </a:xfrm>
          <a:prstGeom prst="rect">
            <a:avLst/>
          </a:prstGeom>
          <a:noFill/>
          <a:ln w="9525">
            <a:noFill/>
            <a:miter lim="800000"/>
            <a:headEnd/>
            <a:tailEnd/>
          </a:ln>
        </p:spPr>
      </p:pic>
      <p:sp>
        <p:nvSpPr>
          <p:cNvPr id="6" name="CasellaDiTesto 5"/>
          <p:cNvSpPr txBox="1"/>
          <p:nvPr/>
        </p:nvSpPr>
        <p:spPr>
          <a:xfrm>
            <a:off x="1476375" y="6535738"/>
            <a:ext cx="6191250" cy="2778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it-IT" sz="1200"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http://www.cdc.gov/</a:t>
            </a:r>
            <a:r>
              <a:rPr lang="it-IT" sz="1200"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outreach</a:t>
            </a:r>
            <a:r>
              <a:rPr lang="it-IT" sz="1200"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/training/competencies7.pdf</a:t>
            </a:r>
          </a:p>
        </p:txBody>
      </p:sp>
      <p:sp>
        <p:nvSpPr>
          <p:cNvPr id="7" name="CasellaDiTesto 6"/>
          <p:cNvSpPr txBox="1"/>
          <p:nvPr/>
        </p:nvSpPr>
        <p:spPr>
          <a:xfrm>
            <a:off x="611188" y="1412875"/>
            <a:ext cx="7632700" cy="4524375"/>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it-IT" b="1" dirty="0">
                <a:latin typeface="+mn-lt"/>
                <a:cs typeface="+mn-cs"/>
              </a:rPr>
              <a:t>BURNOUT PREVENTION</a:t>
            </a:r>
          </a:p>
          <a:p>
            <a:pPr fontAlgn="auto">
              <a:spcBef>
                <a:spcPts val="0"/>
              </a:spcBef>
              <a:spcAft>
                <a:spcPts val="0"/>
              </a:spcAft>
              <a:defRPr/>
            </a:pPr>
            <a:r>
              <a:rPr lang="en-US" dirty="0">
                <a:latin typeface="+mn-lt"/>
                <a:cs typeface="+mn-cs"/>
              </a:rPr>
              <a:t>There are numerous strategies that may help the outreach worker </a:t>
            </a:r>
            <a:r>
              <a:rPr lang="it-IT" dirty="0" err="1">
                <a:latin typeface="+mn-lt"/>
                <a:cs typeface="+mn-cs"/>
              </a:rPr>
              <a:t>handle</a:t>
            </a:r>
            <a:r>
              <a:rPr lang="it-IT" dirty="0">
                <a:latin typeface="+mn-lt"/>
                <a:cs typeface="+mn-cs"/>
              </a:rPr>
              <a:t> stress.</a:t>
            </a:r>
          </a:p>
          <a:p>
            <a:pPr algn="ctr" fontAlgn="auto">
              <a:spcBef>
                <a:spcPts val="0"/>
              </a:spcBef>
              <a:spcAft>
                <a:spcPts val="0"/>
              </a:spcAft>
              <a:defRPr/>
            </a:pPr>
            <a:r>
              <a:rPr lang="it-IT" b="1" dirty="0" err="1">
                <a:solidFill>
                  <a:schemeClr val="tx2">
                    <a:lumMod val="75000"/>
                  </a:schemeClr>
                </a:solidFill>
                <a:latin typeface="+mn-lt"/>
                <a:cs typeface="+mn-cs"/>
              </a:rPr>
              <a:t>Knowledge</a:t>
            </a:r>
            <a:endParaRPr lang="it-IT" b="1" dirty="0">
              <a:solidFill>
                <a:schemeClr val="tx2">
                  <a:lumMod val="75000"/>
                </a:schemeClr>
              </a:solidFill>
              <a:latin typeface="+mn-lt"/>
              <a:cs typeface="+mn-cs"/>
            </a:endParaRPr>
          </a:p>
          <a:p>
            <a:pPr fontAlgn="auto">
              <a:spcBef>
                <a:spcPts val="0"/>
              </a:spcBef>
              <a:spcAft>
                <a:spcPts val="0"/>
              </a:spcAft>
              <a:buFont typeface="Arial" pitchFamily="34" charset="0"/>
              <a:buChar char="•"/>
              <a:defRPr/>
            </a:pPr>
            <a:r>
              <a:rPr lang="en-US" dirty="0">
                <a:latin typeface="+mn-lt"/>
                <a:cs typeface="+mn-cs"/>
              </a:rPr>
              <a:t> Recognize those aspects of the profession that can </a:t>
            </a:r>
            <a:r>
              <a:rPr lang="it-IT" dirty="0" err="1">
                <a:latin typeface="+mn-lt"/>
                <a:cs typeface="+mn-cs"/>
              </a:rPr>
              <a:t>contribute</a:t>
            </a:r>
            <a:r>
              <a:rPr lang="it-IT" dirty="0">
                <a:latin typeface="+mn-lt"/>
                <a:cs typeface="+mn-cs"/>
              </a:rPr>
              <a:t> </a:t>
            </a:r>
            <a:r>
              <a:rPr lang="it-IT" dirty="0" err="1">
                <a:latin typeface="+mn-lt"/>
                <a:cs typeface="+mn-cs"/>
              </a:rPr>
              <a:t>to</a:t>
            </a:r>
            <a:r>
              <a:rPr lang="it-IT" dirty="0">
                <a:latin typeface="+mn-lt"/>
                <a:cs typeface="+mn-cs"/>
              </a:rPr>
              <a:t> </a:t>
            </a:r>
            <a:r>
              <a:rPr lang="it-IT" dirty="0" err="1">
                <a:latin typeface="+mn-lt"/>
                <a:cs typeface="+mn-cs"/>
              </a:rPr>
              <a:t>excessive</a:t>
            </a:r>
            <a:r>
              <a:rPr lang="it-IT" dirty="0">
                <a:latin typeface="+mn-lt"/>
                <a:cs typeface="+mn-cs"/>
              </a:rPr>
              <a:t> stress;</a:t>
            </a:r>
          </a:p>
          <a:p>
            <a:pPr fontAlgn="auto">
              <a:spcBef>
                <a:spcPts val="0"/>
              </a:spcBef>
              <a:spcAft>
                <a:spcPts val="0"/>
              </a:spcAft>
              <a:buFont typeface="Arial" pitchFamily="34" charset="0"/>
              <a:buChar char="•"/>
              <a:defRPr/>
            </a:pPr>
            <a:r>
              <a:rPr lang="en-US" dirty="0">
                <a:latin typeface="+mn-lt"/>
                <a:cs typeface="+mn-cs"/>
              </a:rPr>
              <a:t> Understand the difference between burnout and </a:t>
            </a:r>
            <a:r>
              <a:rPr lang="it-IT" dirty="0" err="1">
                <a:latin typeface="+mn-lt"/>
                <a:cs typeface="+mn-cs"/>
              </a:rPr>
              <a:t>depression</a:t>
            </a:r>
            <a:r>
              <a:rPr lang="it-IT" dirty="0">
                <a:latin typeface="+mn-lt"/>
                <a:cs typeface="+mn-cs"/>
              </a:rPr>
              <a:t>;</a:t>
            </a:r>
          </a:p>
          <a:p>
            <a:pPr fontAlgn="auto">
              <a:spcBef>
                <a:spcPts val="0"/>
              </a:spcBef>
              <a:spcAft>
                <a:spcPts val="0"/>
              </a:spcAft>
              <a:buFont typeface="Arial" pitchFamily="34" charset="0"/>
              <a:buChar char="•"/>
              <a:defRPr/>
            </a:pPr>
            <a:r>
              <a:rPr lang="en-US" dirty="0">
                <a:latin typeface="+mn-lt"/>
                <a:cs typeface="+mn-cs"/>
              </a:rPr>
              <a:t> Understand strategies for reducing burnout (such as job diversity, regular staff support meetings, and ongoing </a:t>
            </a:r>
            <a:r>
              <a:rPr lang="it-IT" dirty="0">
                <a:latin typeface="+mn-lt"/>
                <a:cs typeface="+mn-cs"/>
              </a:rPr>
              <a:t>training).</a:t>
            </a:r>
          </a:p>
          <a:p>
            <a:pPr algn="ctr" fontAlgn="auto">
              <a:spcBef>
                <a:spcPts val="0"/>
              </a:spcBef>
              <a:spcAft>
                <a:spcPts val="0"/>
              </a:spcAft>
              <a:defRPr/>
            </a:pPr>
            <a:r>
              <a:rPr lang="it-IT" b="1" dirty="0" err="1">
                <a:solidFill>
                  <a:schemeClr val="tx2">
                    <a:lumMod val="75000"/>
                  </a:schemeClr>
                </a:solidFill>
                <a:latin typeface="+mn-lt"/>
                <a:cs typeface="+mn-cs"/>
              </a:rPr>
              <a:t>Skills</a:t>
            </a:r>
            <a:endParaRPr lang="it-IT" b="1" dirty="0">
              <a:solidFill>
                <a:schemeClr val="tx2">
                  <a:lumMod val="75000"/>
                </a:schemeClr>
              </a:solidFill>
              <a:latin typeface="+mn-lt"/>
              <a:cs typeface="+mn-cs"/>
            </a:endParaRPr>
          </a:p>
          <a:p>
            <a:pPr fontAlgn="auto">
              <a:spcBef>
                <a:spcPts val="0"/>
              </a:spcBef>
              <a:spcAft>
                <a:spcPts val="0"/>
              </a:spcAft>
              <a:buFont typeface="Arial" pitchFamily="34" charset="0"/>
              <a:buChar char="•"/>
              <a:defRPr/>
            </a:pPr>
            <a:r>
              <a:rPr lang="en-US" dirty="0">
                <a:latin typeface="+mn-lt"/>
                <a:cs typeface="+mn-cs"/>
              </a:rPr>
              <a:t> Be able to identify burnout;</a:t>
            </a:r>
          </a:p>
          <a:p>
            <a:pPr fontAlgn="auto">
              <a:spcBef>
                <a:spcPts val="0"/>
              </a:spcBef>
              <a:spcAft>
                <a:spcPts val="0"/>
              </a:spcAft>
              <a:buFont typeface="Arial" pitchFamily="34" charset="0"/>
              <a:buChar char="•"/>
              <a:defRPr/>
            </a:pPr>
            <a:r>
              <a:rPr lang="en-US" dirty="0">
                <a:latin typeface="+mn-lt"/>
                <a:cs typeface="+mn-cs"/>
              </a:rPr>
              <a:t> Be able to seek help from supervisors, coworkers, and outside support systems when stress and burnout begin </a:t>
            </a:r>
            <a:r>
              <a:rPr lang="it-IT" dirty="0" err="1">
                <a:latin typeface="+mn-lt"/>
                <a:cs typeface="+mn-cs"/>
              </a:rPr>
              <a:t>to</a:t>
            </a:r>
            <a:r>
              <a:rPr lang="it-IT" dirty="0">
                <a:latin typeface="+mn-lt"/>
                <a:cs typeface="+mn-cs"/>
              </a:rPr>
              <a:t> </a:t>
            </a:r>
            <a:r>
              <a:rPr lang="it-IT" dirty="0" err="1">
                <a:latin typeface="+mn-lt"/>
                <a:cs typeface="+mn-cs"/>
              </a:rPr>
              <a:t>increase</a:t>
            </a:r>
            <a:r>
              <a:rPr lang="it-IT" dirty="0">
                <a:latin typeface="+mn-lt"/>
                <a:cs typeface="+mn-cs"/>
              </a:rPr>
              <a:t>.</a:t>
            </a:r>
          </a:p>
          <a:p>
            <a:pPr algn="ctr" fontAlgn="auto">
              <a:spcBef>
                <a:spcPts val="0"/>
              </a:spcBef>
              <a:spcAft>
                <a:spcPts val="0"/>
              </a:spcAft>
              <a:defRPr/>
            </a:pPr>
            <a:r>
              <a:rPr lang="it-IT" b="1" dirty="0" err="1">
                <a:solidFill>
                  <a:schemeClr val="tx2">
                    <a:lumMod val="75000"/>
                  </a:schemeClr>
                </a:solidFill>
                <a:latin typeface="+mn-lt"/>
                <a:cs typeface="+mn-cs"/>
              </a:rPr>
              <a:t>Attitudes</a:t>
            </a:r>
            <a:endParaRPr lang="it-IT" b="1" dirty="0">
              <a:solidFill>
                <a:schemeClr val="tx2">
                  <a:lumMod val="75000"/>
                </a:schemeClr>
              </a:solidFill>
              <a:latin typeface="+mn-lt"/>
              <a:cs typeface="+mn-cs"/>
            </a:endParaRPr>
          </a:p>
          <a:p>
            <a:pPr fontAlgn="auto">
              <a:spcBef>
                <a:spcPts val="0"/>
              </a:spcBef>
              <a:spcAft>
                <a:spcPts val="0"/>
              </a:spcAft>
              <a:buFont typeface="Arial" pitchFamily="34" charset="0"/>
              <a:buChar char="•"/>
              <a:defRPr/>
            </a:pPr>
            <a:r>
              <a:rPr lang="en-US" dirty="0">
                <a:latin typeface="+mn-lt"/>
                <a:cs typeface="+mn-cs"/>
              </a:rPr>
              <a:t> Develop an open-mindedness to work on and eliminate </a:t>
            </a:r>
            <a:r>
              <a:rPr lang="it-IT" dirty="0">
                <a:latin typeface="+mn-lt"/>
                <a:cs typeface="+mn-cs"/>
              </a:rPr>
              <a:t>stress;</a:t>
            </a:r>
          </a:p>
          <a:p>
            <a:pPr fontAlgn="auto">
              <a:spcBef>
                <a:spcPts val="0"/>
              </a:spcBef>
              <a:spcAft>
                <a:spcPts val="0"/>
              </a:spcAft>
              <a:buFont typeface="Arial" pitchFamily="34" charset="0"/>
              <a:buChar char="•"/>
              <a:defRPr/>
            </a:pPr>
            <a:r>
              <a:rPr lang="en-US" dirty="0">
                <a:latin typeface="+mn-lt"/>
                <a:cs typeface="+mn-cs"/>
              </a:rPr>
              <a:t> Create an atmosphere that promotes health.</a:t>
            </a:r>
            <a:endParaRPr lang="it-IT"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w="57150"/>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it-IT"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 </a:t>
            </a:r>
            <a:r>
              <a:rPr lang="it-IT"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signs</a:t>
            </a:r>
            <a:r>
              <a:rPr lang="it-IT"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a:t>
            </a:r>
            <a:r>
              <a:rPr lang="it-IT"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burnout</a:t>
            </a:r>
            <a:r>
              <a:rPr lang="it-IT"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it-IT"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rtlCol="0">
            <a:normAutofit fontScale="47500" lnSpcReduction="20000"/>
          </a:bodyPr>
          <a:lstStyle/>
          <a:p>
            <a:pPr fontAlgn="auto">
              <a:lnSpc>
                <a:spcPct val="170000"/>
              </a:lnSpc>
              <a:spcAft>
                <a:spcPts val="0"/>
              </a:spcAft>
              <a:buFont typeface="Arial" pitchFamily="34" charset="0"/>
              <a:buNone/>
              <a:defRPr/>
            </a:pPr>
            <a:r>
              <a:rPr lang="it-IT" dirty="0" smtClean="0"/>
              <a:t>• </a:t>
            </a:r>
            <a:r>
              <a:rPr lang="it-IT" dirty="0" err="1" smtClean="0"/>
              <a:t>chronic</a:t>
            </a:r>
            <a:r>
              <a:rPr lang="it-IT" dirty="0" smtClean="0"/>
              <a:t> </a:t>
            </a:r>
            <a:r>
              <a:rPr lang="it-IT" dirty="0" err="1" smtClean="0"/>
              <a:t>fatigue</a:t>
            </a:r>
            <a:r>
              <a:rPr lang="it-IT" dirty="0" smtClean="0"/>
              <a:t>, </a:t>
            </a:r>
            <a:r>
              <a:rPr lang="it-IT" dirty="0" err="1" smtClean="0"/>
              <a:t>headaches</a:t>
            </a:r>
            <a:endParaRPr lang="it-IT" dirty="0" smtClean="0"/>
          </a:p>
          <a:p>
            <a:pPr fontAlgn="auto">
              <a:lnSpc>
                <a:spcPct val="170000"/>
              </a:lnSpc>
              <a:spcAft>
                <a:spcPts val="0"/>
              </a:spcAft>
              <a:buFont typeface="Arial" pitchFamily="34" charset="0"/>
              <a:buNone/>
              <a:defRPr/>
            </a:pPr>
            <a:r>
              <a:rPr lang="it-IT" dirty="0" smtClean="0"/>
              <a:t>• </a:t>
            </a:r>
            <a:r>
              <a:rPr lang="it-IT" dirty="0" err="1" smtClean="0"/>
              <a:t>sleep</a:t>
            </a:r>
            <a:r>
              <a:rPr lang="it-IT" dirty="0" smtClean="0"/>
              <a:t> </a:t>
            </a:r>
            <a:r>
              <a:rPr lang="it-IT" dirty="0" err="1" smtClean="0"/>
              <a:t>problems</a:t>
            </a:r>
            <a:r>
              <a:rPr lang="it-IT" dirty="0" smtClean="0"/>
              <a:t>, </a:t>
            </a:r>
            <a:r>
              <a:rPr lang="it-IT" dirty="0" err="1" smtClean="0"/>
              <a:t>nightmares</a:t>
            </a:r>
            <a:endParaRPr lang="it-IT" dirty="0" smtClean="0"/>
          </a:p>
          <a:p>
            <a:pPr fontAlgn="auto">
              <a:lnSpc>
                <a:spcPct val="170000"/>
              </a:lnSpc>
              <a:spcAft>
                <a:spcPts val="0"/>
              </a:spcAft>
              <a:buFont typeface="Arial" pitchFamily="34" charset="0"/>
              <a:buNone/>
              <a:defRPr/>
            </a:pPr>
            <a:r>
              <a:rPr lang="en-US" dirty="0" smtClean="0"/>
              <a:t>• increased anxiety, nervousness, verbal outbursts, accidents</a:t>
            </a:r>
          </a:p>
          <a:p>
            <a:pPr fontAlgn="auto">
              <a:lnSpc>
                <a:spcPct val="170000"/>
              </a:lnSpc>
              <a:spcAft>
                <a:spcPts val="0"/>
              </a:spcAft>
              <a:buFont typeface="Arial" pitchFamily="34" charset="0"/>
              <a:buNone/>
              <a:defRPr/>
            </a:pPr>
            <a:r>
              <a:rPr lang="en-US" dirty="0" smtClean="0"/>
              <a:t>• muscular tension: aching back, neck, shoulders</a:t>
            </a:r>
          </a:p>
          <a:p>
            <a:pPr fontAlgn="auto">
              <a:lnSpc>
                <a:spcPct val="170000"/>
              </a:lnSpc>
              <a:spcAft>
                <a:spcPts val="0"/>
              </a:spcAft>
              <a:buFont typeface="Arial" pitchFamily="34" charset="0"/>
              <a:buNone/>
              <a:defRPr/>
            </a:pPr>
            <a:r>
              <a:rPr lang="en-US" dirty="0" smtClean="0"/>
              <a:t>• increased smoking or use of alcohol or medication such as tranquillizers</a:t>
            </a:r>
          </a:p>
          <a:p>
            <a:pPr fontAlgn="auto">
              <a:lnSpc>
                <a:spcPct val="170000"/>
              </a:lnSpc>
              <a:spcAft>
                <a:spcPts val="0"/>
              </a:spcAft>
              <a:buFont typeface="Arial" pitchFamily="34" charset="0"/>
              <a:buNone/>
              <a:defRPr/>
            </a:pPr>
            <a:r>
              <a:rPr lang="it-IT" dirty="0" smtClean="0"/>
              <a:t>• digestive </a:t>
            </a:r>
            <a:r>
              <a:rPr lang="it-IT" dirty="0" err="1" smtClean="0"/>
              <a:t>problems</a:t>
            </a:r>
            <a:r>
              <a:rPr lang="it-IT" dirty="0" smtClean="0"/>
              <a:t> (nausea, </a:t>
            </a:r>
            <a:r>
              <a:rPr lang="it-IT" dirty="0" err="1" smtClean="0"/>
              <a:t>vomiting</a:t>
            </a:r>
            <a:r>
              <a:rPr lang="it-IT" dirty="0" smtClean="0"/>
              <a:t> or </a:t>
            </a:r>
            <a:r>
              <a:rPr lang="it-IT" dirty="0" err="1" smtClean="0"/>
              <a:t>diarrhoea</a:t>
            </a:r>
            <a:r>
              <a:rPr lang="it-IT" dirty="0" smtClean="0"/>
              <a:t>)</a:t>
            </a:r>
          </a:p>
          <a:p>
            <a:pPr fontAlgn="auto">
              <a:lnSpc>
                <a:spcPct val="170000"/>
              </a:lnSpc>
              <a:spcAft>
                <a:spcPts val="0"/>
              </a:spcAft>
              <a:buFont typeface="Arial" pitchFamily="34" charset="0"/>
              <a:buNone/>
              <a:defRPr/>
            </a:pPr>
            <a:r>
              <a:rPr lang="en-US" dirty="0" smtClean="0"/>
              <a:t>• loss of interest in sex</a:t>
            </a:r>
          </a:p>
          <a:p>
            <a:pPr fontAlgn="auto">
              <a:lnSpc>
                <a:spcPct val="170000"/>
              </a:lnSpc>
              <a:spcAft>
                <a:spcPts val="0"/>
              </a:spcAft>
              <a:buFont typeface="Arial" pitchFamily="34" charset="0"/>
              <a:buNone/>
              <a:defRPr/>
            </a:pPr>
            <a:r>
              <a:rPr lang="en-US" dirty="0" smtClean="0"/>
              <a:t>• quarrels with family and/or friends</a:t>
            </a:r>
          </a:p>
          <a:p>
            <a:pPr fontAlgn="auto">
              <a:lnSpc>
                <a:spcPct val="170000"/>
              </a:lnSpc>
              <a:spcAft>
                <a:spcPts val="0"/>
              </a:spcAft>
              <a:buFont typeface="Arial" pitchFamily="34" charset="0"/>
              <a:buNone/>
              <a:defRPr/>
            </a:pPr>
            <a:r>
              <a:rPr lang="it-IT" dirty="0" smtClean="0"/>
              <a:t>• </a:t>
            </a:r>
            <a:r>
              <a:rPr lang="it-IT" dirty="0" err="1" smtClean="0"/>
              <a:t>inability</a:t>
            </a:r>
            <a:r>
              <a:rPr lang="it-IT" dirty="0" smtClean="0"/>
              <a:t> </a:t>
            </a:r>
            <a:r>
              <a:rPr lang="it-IT" dirty="0" err="1" smtClean="0"/>
              <a:t>to</a:t>
            </a:r>
            <a:r>
              <a:rPr lang="it-IT" dirty="0" smtClean="0"/>
              <a:t> concentrate, </a:t>
            </a:r>
            <a:r>
              <a:rPr lang="it-IT" dirty="0" err="1" smtClean="0"/>
              <a:t>apathy</a:t>
            </a:r>
            <a:endParaRPr lang="it-IT" dirty="0" smtClean="0"/>
          </a:p>
          <a:p>
            <a:pPr fontAlgn="auto">
              <a:lnSpc>
                <a:spcPct val="170000"/>
              </a:lnSpc>
              <a:spcAft>
                <a:spcPts val="0"/>
              </a:spcAft>
              <a:buFont typeface="Arial" pitchFamily="34" charset="0"/>
              <a:buNone/>
              <a:defRPr/>
            </a:pPr>
            <a:r>
              <a:rPr lang="en-US" dirty="0" smtClean="0"/>
              <a:t>• feelings of depression, hopelessness, helplessness</a:t>
            </a:r>
          </a:p>
          <a:p>
            <a:pPr fontAlgn="auto">
              <a:lnSpc>
                <a:spcPct val="170000"/>
              </a:lnSpc>
              <a:spcAft>
                <a:spcPts val="0"/>
              </a:spcAft>
              <a:buFont typeface="Arial" pitchFamily="34" charset="0"/>
              <a:buNone/>
              <a:defRPr/>
            </a:pPr>
            <a:r>
              <a:rPr lang="en-US" dirty="0" smtClean="0"/>
              <a:t>Burnout requires a change of environment, and sometimes therapy</a:t>
            </a:r>
            <a:endParaRPr lang="it-IT" dirty="0"/>
          </a:p>
        </p:txBody>
      </p:sp>
      <p:sp>
        <p:nvSpPr>
          <p:cNvPr id="4" name="Titolo 1"/>
          <p:cNvSpPr txBox="1">
            <a:spLocks/>
          </p:cNvSpPr>
          <p:nvPr/>
        </p:nvSpPr>
        <p:spPr>
          <a:xfrm>
            <a:off x="457200" y="6453188"/>
            <a:ext cx="8229600" cy="504825"/>
          </a:xfrm>
          <a:prstGeom prst="rect">
            <a:avLst/>
          </a:prstGeom>
        </p:spPr>
        <p:txBody>
          <a:bodyPr anchor="ctr"/>
          <a:lstStyle/>
          <a:p>
            <a:pPr algn="ctr" fontAlgn="auto">
              <a:spcAft>
                <a:spcPts val="0"/>
              </a:spcAft>
              <a:defRPr/>
            </a:pP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http://www.who.int/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hac</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techguidance</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tools</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manuals</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/who_field_handbook/g5.pdf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a:ln w="57150"/>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prevent and cope with stress</a:t>
            </a:r>
            <a:endParaRPr lang="it-IT"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a:xfrm>
            <a:off x="457200" y="981075"/>
            <a:ext cx="8362950" cy="5688013"/>
          </a:xfrm>
        </p:spPr>
        <p:txBody>
          <a:bodyPr rtlCol="0">
            <a:normAutofit fontScale="47500" lnSpcReduction="20000"/>
          </a:bodyPr>
          <a:lstStyle/>
          <a:p>
            <a:pPr fontAlgn="auto">
              <a:spcAft>
                <a:spcPts val="0"/>
              </a:spcAft>
              <a:defRPr/>
            </a:pPr>
            <a:r>
              <a:rPr lang="en-US" b="1" i="1" dirty="0" smtClean="0">
                <a:solidFill>
                  <a:schemeClr val="tx2">
                    <a:lumMod val="50000"/>
                  </a:schemeClr>
                </a:solidFill>
                <a:effectLst>
                  <a:outerShdw blurRad="38100" dist="38100" dir="2700000" algn="tl">
                    <a:srgbClr val="000000">
                      <a:alpha val="43137"/>
                    </a:srgbClr>
                  </a:outerShdw>
                </a:effectLst>
              </a:rPr>
              <a:t>Get a good briefing before going into a new situation</a:t>
            </a:r>
            <a:r>
              <a:rPr lang="en-US" i="1" dirty="0" smtClean="0"/>
              <a:t>.</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Watch yourself</a:t>
            </a:r>
            <a:r>
              <a:rPr lang="en-US" i="1" dirty="0" smtClean="0"/>
              <a:t>: recognize signs of stress and learn which situations/events stress you most; </a:t>
            </a:r>
            <a:r>
              <a:rPr lang="en-US" dirty="0" smtClean="0"/>
              <a:t>consciously try to minimize your exposure to these stress triggers</a:t>
            </a:r>
          </a:p>
          <a:p>
            <a:pPr fontAlgn="auto">
              <a:spcAft>
                <a:spcPts val="0"/>
              </a:spcAft>
              <a:defRPr/>
            </a:pPr>
            <a:r>
              <a:rPr lang="en-US" b="1" i="1" dirty="0" smtClean="0">
                <a:solidFill>
                  <a:schemeClr val="tx2">
                    <a:lumMod val="50000"/>
                  </a:schemeClr>
                </a:solidFill>
                <a:effectLst>
                  <a:outerShdw blurRad="38100" dist="38100" dir="2700000" algn="tl">
                    <a:srgbClr val="000000">
                      <a:alpha val="43137"/>
                    </a:srgbClr>
                  </a:outerShdw>
                </a:effectLst>
              </a:rPr>
              <a:t>Be positive, and proactive</a:t>
            </a:r>
            <a:r>
              <a:rPr lang="en-US" i="1" dirty="0" smtClean="0"/>
              <a:t>: look for solutions rather than dwelling on problems.</a:t>
            </a:r>
          </a:p>
          <a:p>
            <a:pPr fontAlgn="auto">
              <a:spcAft>
                <a:spcPts val="0"/>
              </a:spcAft>
              <a:defRPr/>
            </a:pPr>
            <a:r>
              <a:rPr lang="en-US" b="1" i="1" dirty="0" smtClean="0">
                <a:solidFill>
                  <a:schemeClr val="tx2">
                    <a:lumMod val="50000"/>
                  </a:schemeClr>
                </a:solidFill>
                <a:effectLst>
                  <a:outerShdw blurRad="38100" dist="38100" dir="2700000" algn="tl">
                    <a:srgbClr val="000000">
                      <a:alpha val="43137"/>
                    </a:srgbClr>
                  </a:outerShdw>
                </a:effectLst>
              </a:rPr>
              <a:t> Eat a well-balanced </a:t>
            </a:r>
            <a:r>
              <a:rPr lang="en-US" i="1" dirty="0" smtClean="0"/>
              <a:t>diet and eat regularly.</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Exercise regularly</a:t>
            </a:r>
            <a:r>
              <a:rPr lang="en-US" i="1" dirty="0" smtClean="0"/>
              <a:t>: daily if possible.</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Manage your time well</a:t>
            </a:r>
            <a:r>
              <a:rPr lang="en-US" i="1" dirty="0" smtClean="0"/>
              <a:t>: set realistic goals, define priorities and take regular breaks; plan your </a:t>
            </a:r>
            <a:r>
              <a:rPr lang="en-US" dirty="0" smtClean="0"/>
              <a:t>free time constructively and productively.</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Get the sleep you need</a:t>
            </a:r>
            <a:r>
              <a:rPr lang="en-US" i="1" dirty="0" smtClean="0"/>
              <a:t>: you will feel more alert, perform better, be less irritable and find it easier </a:t>
            </a:r>
            <a:r>
              <a:rPr lang="it-IT" dirty="0" err="1" smtClean="0"/>
              <a:t>to</a:t>
            </a:r>
            <a:r>
              <a:rPr lang="it-IT" dirty="0" smtClean="0"/>
              <a:t> </a:t>
            </a:r>
            <a:r>
              <a:rPr lang="it-IT" dirty="0" err="1" smtClean="0"/>
              <a:t>handle</a:t>
            </a:r>
            <a:r>
              <a:rPr lang="it-IT" dirty="0" smtClean="0"/>
              <a:t> stress.</a:t>
            </a:r>
          </a:p>
          <a:p>
            <a:pPr fontAlgn="auto">
              <a:spcAft>
                <a:spcPts val="0"/>
              </a:spcAft>
              <a:defRPr/>
            </a:pPr>
            <a:r>
              <a:rPr lang="en-US" b="1" i="1" dirty="0" smtClean="0">
                <a:solidFill>
                  <a:schemeClr val="tx2">
                    <a:lumMod val="50000"/>
                  </a:schemeClr>
                </a:solidFill>
                <a:effectLst>
                  <a:outerShdw blurRad="38100" dist="38100" dir="2700000" algn="tl">
                    <a:srgbClr val="000000">
                      <a:alpha val="43137"/>
                    </a:srgbClr>
                  </a:outerShdw>
                </a:effectLst>
              </a:rPr>
              <a:t> Calm yourself, be patient, be flexible</a:t>
            </a:r>
            <a:r>
              <a:rPr lang="en-US" i="1" dirty="0" smtClean="0"/>
              <a:t>: at regular intervals and whenever you feel stress </a:t>
            </a:r>
            <a:r>
              <a:rPr lang="en-US" dirty="0" smtClean="0"/>
              <a:t>increasing, stop a moment, stretch and take long, slow, deep breaths.</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Relax and meditate: </a:t>
            </a:r>
            <a:r>
              <a:rPr lang="en-US" i="1" dirty="0" smtClean="0"/>
              <a:t>with your eyes closed, visualize yourself in an ideal location for relaxation </a:t>
            </a:r>
            <a:r>
              <a:rPr lang="en-US" dirty="0" smtClean="0"/>
              <a:t>(on a beach, in your </a:t>
            </a:r>
            <a:r>
              <a:rPr lang="en-US" dirty="0" err="1" smtClean="0"/>
              <a:t>favourite</a:t>
            </a:r>
            <a:r>
              <a:rPr lang="en-US" dirty="0" smtClean="0"/>
              <a:t> room or field); slow down and deepen your breathing as you visually experience the relaxing scene for ten minutes.</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Share your thoughts</a:t>
            </a:r>
            <a:r>
              <a:rPr lang="en-US" i="1" dirty="0" smtClean="0"/>
              <a:t>, concerns and emotions: find an individual (or individuals) with whom you </a:t>
            </a:r>
            <a:r>
              <a:rPr lang="it-IT" dirty="0" smtClean="0"/>
              <a:t>can talk </a:t>
            </a:r>
            <a:r>
              <a:rPr lang="it-IT" dirty="0" err="1" smtClean="0"/>
              <a:t>intimately</a:t>
            </a:r>
            <a:r>
              <a:rPr lang="it-IT" dirty="0" smtClean="0"/>
              <a:t>.</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Avoid negative thoughts</a:t>
            </a:r>
            <a:r>
              <a:rPr lang="en-US" i="1" dirty="0" smtClean="0"/>
              <a:t>: when you find yourself being negative and critical, make a conscious </a:t>
            </a:r>
            <a:r>
              <a:rPr lang="en-US" dirty="0" smtClean="0"/>
              <a:t>choice to be understanding and see what can be learned from each experience.</a:t>
            </a:r>
          </a:p>
          <a:p>
            <a:pPr fontAlgn="auto">
              <a:spcAft>
                <a:spcPts val="0"/>
              </a:spcAft>
              <a:defRPr/>
            </a:pPr>
            <a:r>
              <a:rPr lang="en-US" dirty="0" smtClean="0"/>
              <a:t> </a:t>
            </a:r>
            <a:r>
              <a:rPr lang="en-US" b="1" i="1" dirty="0" smtClean="0">
                <a:solidFill>
                  <a:schemeClr val="tx2">
                    <a:lumMod val="50000"/>
                  </a:schemeClr>
                </a:solidFill>
                <a:effectLst>
                  <a:outerShdw blurRad="38100" dist="38100" dir="2700000" algn="tl">
                    <a:srgbClr val="000000">
                      <a:alpha val="43137"/>
                    </a:srgbClr>
                  </a:outerShdw>
                </a:effectLst>
              </a:rPr>
              <a:t>Avoid excessive use of alcohol</a:t>
            </a:r>
            <a:r>
              <a:rPr lang="en-US" i="1" dirty="0" smtClean="0"/>
              <a:t>, </a:t>
            </a:r>
            <a:r>
              <a:rPr lang="en-US" b="1" i="1" dirty="0" smtClean="0">
                <a:solidFill>
                  <a:schemeClr val="tx2">
                    <a:lumMod val="50000"/>
                  </a:schemeClr>
                </a:solidFill>
                <a:effectLst>
                  <a:outerShdw blurRad="38100" dist="38100" dir="2700000" algn="tl">
                    <a:srgbClr val="000000">
                      <a:alpha val="43137"/>
                    </a:srgbClr>
                  </a:outerShdw>
                </a:effectLst>
              </a:rPr>
              <a:t>nicotine and caffeine</a:t>
            </a:r>
            <a:r>
              <a:rPr lang="en-US" i="1" dirty="0" smtClean="0"/>
              <a:t>: alcohol in moderation is all right, but </a:t>
            </a:r>
            <a:r>
              <a:rPr lang="en-US" dirty="0" smtClean="0"/>
              <a:t>not when it is used as an escape; avoid all forms of tobacco, if possible.</a:t>
            </a:r>
          </a:p>
          <a:p>
            <a:pPr fontAlgn="auto">
              <a:spcAft>
                <a:spcPts val="0"/>
              </a:spcAft>
              <a:defRPr/>
            </a:pPr>
            <a:r>
              <a:rPr lang="en-US" b="1" i="1" dirty="0" smtClean="0">
                <a:solidFill>
                  <a:schemeClr val="tx2">
                    <a:lumMod val="50000"/>
                  </a:schemeClr>
                </a:solidFill>
                <a:effectLst>
                  <a:outerShdw blurRad="38100" dist="38100" dir="2700000" algn="tl">
                    <a:srgbClr val="000000">
                      <a:alpha val="43137"/>
                    </a:srgbClr>
                  </a:outerShdw>
                </a:effectLst>
              </a:rPr>
              <a:t>Laughter and a good sense of </a:t>
            </a:r>
            <a:r>
              <a:rPr lang="en-US" b="1" i="1" dirty="0" err="1" smtClean="0">
                <a:solidFill>
                  <a:schemeClr val="tx2">
                    <a:lumMod val="50000"/>
                  </a:schemeClr>
                </a:solidFill>
                <a:effectLst>
                  <a:outerShdw blurRad="38100" dist="38100" dir="2700000" algn="tl">
                    <a:srgbClr val="000000">
                      <a:alpha val="43137"/>
                    </a:srgbClr>
                  </a:outerShdw>
                </a:effectLst>
              </a:rPr>
              <a:t>humour</a:t>
            </a:r>
            <a:r>
              <a:rPr lang="en-US" b="1" i="1" dirty="0" smtClean="0">
                <a:solidFill>
                  <a:schemeClr val="tx2">
                    <a:lumMod val="50000"/>
                  </a:schemeClr>
                </a:solidFill>
                <a:effectLst>
                  <a:outerShdw blurRad="38100" dist="38100" dir="2700000" algn="tl">
                    <a:srgbClr val="000000">
                      <a:alpha val="43137"/>
                    </a:srgbClr>
                  </a:outerShdw>
                </a:effectLst>
              </a:rPr>
              <a:t> </a:t>
            </a:r>
            <a:r>
              <a:rPr lang="en-US" dirty="0" smtClean="0"/>
              <a:t>are powerful stress-reducing agents. Yoga and massage </a:t>
            </a:r>
            <a:r>
              <a:rPr lang="it-IT" dirty="0" err="1" smtClean="0"/>
              <a:t>therapy</a:t>
            </a:r>
            <a:r>
              <a:rPr lang="it-IT" dirty="0" smtClean="0"/>
              <a:t> are </a:t>
            </a:r>
            <a:r>
              <a:rPr lang="it-IT" dirty="0" err="1" smtClean="0"/>
              <a:t>also</a:t>
            </a:r>
            <a:r>
              <a:rPr lang="it-IT" dirty="0" smtClean="0"/>
              <a:t> </a:t>
            </a:r>
            <a:r>
              <a:rPr lang="it-IT" dirty="0" err="1" smtClean="0"/>
              <a:t>beneficial</a:t>
            </a:r>
            <a:r>
              <a:rPr lang="it-IT" dirty="0" smtClean="0"/>
              <a:t>.</a:t>
            </a:r>
            <a:endParaRPr lang="it-IT" dirty="0"/>
          </a:p>
        </p:txBody>
      </p:sp>
      <p:sp>
        <p:nvSpPr>
          <p:cNvPr id="4" name="Titolo 1"/>
          <p:cNvSpPr txBox="1">
            <a:spLocks/>
          </p:cNvSpPr>
          <p:nvPr/>
        </p:nvSpPr>
        <p:spPr>
          <a:xfrm>
            <a:off x="457200" y="6453188"/>
            <a:ext cx="8229600" cy="504825"/>
          </a:xfrm>
          <a:prstGeom prst="rect">
            <a:avLst/>
          </a:prstGeom>
        </p:spPr>
        <p:txBody>
          <a:bodyPr anchor="ctr"/>
          <a:lstStyle/>
          <a:p>
            <a:pPr algn="ctr" fontAlgn="auto">
              <a:spcAft>
                <a:spcPts val="0"/>
              </a:spcAft>
              <a:defRPr/>
            </a:pP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http://www.who.int/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hac</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techguidance</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tools</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a:t>
            </a:r>
            <a:r>
              <a:rPr lang="it-IT" sz="1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manuals</a:t>
            </a:r>
            <a:r>
              <a:rPr lang="it-IT" sz="1400" b="1" i="1" dirty="0">
                <a:solidFill>
                  <a:schemeClr val="tx2">
                    <a:lumMod val="75000"/>
                  </a:schemeClr>
                </a:solidFill>
                <a:effectLst>
                  <a:outerShdw blurRad="38100" dist="38100" dir="2700000" algn="tl">
                    <a:srgbClr val="000000">
                      <a:alpha val="43137"/>
                    </a:srgbClr>
                  </a:outerShdw>
                </a:effectLst>
                <a:latin typeface="+mj-lt"/>
                <a:ea typeface="+mj-ea"/>
                <a:cs typeface="+mj-cs"/>
              </a:rPr>
              <a:t>/who_field_handbook/g5.pdf</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a:ln w="57150"/>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Supporting someone who has had a traumatic experience</a:t>
            </a:r>
            <a:endParaRPr lang="it-IT"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1507" name="Picture 2"/>
          <p:cNvPicPr>
            <a:picLocks noGrp="1" noChangeAspect="1" noChangeArrowheads="1"/>
          </p:cNvPicPr>
          <p:nvPr>
            <p:ph idx="1"/>
          </p:nvPr>
        </p:nvPicPr>
        <p:blipFill>
          <a:blip r:embed="rId2" cstate="print"/>
          <a:srcRect/>
          <a:stretch>
            <a:fillRect/>
          </a:stretch>
        </p:blipFill>
        <p:spPr>
          <a:xfrm>
            <a:off x="468313" y="1268413"/>
            <a:ext cx="8242300" cy="47529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isure_di_rischio.jpg"/>
          <p:cNvPicPr>
            <a:picLocks noGrp="1" noChangeAspect="1"/>
          </p:cNvPicPr>
          <p:nvPr>
            <p:ph idx="1"/>
          </p:nvPr>
        </p:nvPicPr>
        <p:blipFill>
          <a:blip r:embed="rId2" cstate="print"/>
          <a:stretch>
            <a:fillRect/>
          </a:stretch>
        </p:blipFill>
        <p:spPr>
          <a:xfrm>
            <a:off x="0" y="0"/>
            <a:ext cx="9144000" cy="810881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74638"/>
            <a:ext cx="8786874" cy="439718"/>
          </a:xfr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ause d’errore : organizzazione e attori: </a:t>
            </a:r>
            <a:r>
              <a:rPr lang="it-IT"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Vincent 2003</a:t>
            </a:r>
            <a:endParaRPr lang="it-IT" sz="32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Segnaposto contenuto 3"/>
          <p:cNvGraphicFramePr>
            <a:graphicFrameLocks noGrp="1"/>
          </p:cNvGraphicFramePr>
          <p:nvPr>
            <p:ph idx="1"/>
          </p:nvPr>
        </p:nvGraphicFramePr>
        <p:xfrm>
          <a:off x="142843" y="857232"/>
          <a:ext cx="8858313" cy="5701684"/>
        </p:xfrm>
        <a:graphic>
          <a:graphicData uri="http://schemas.openxmlformats.org/drawingml/2006/table">
            <a:tbl>
              <a:tblPr firstRow="1" bandRow="1">
                <a:tableStyleId>{5C22544A-7EE6-4342-B048-85BDC9FD1C3A}</a:tableStyleId>
              </a:tblPr>
              <a:tblGrid>
                <a:gridCol w="2357455"/>
                <a:gridCol w="3548087"/>
                <a:gridCol w="2952771"/>
              </a:tblGrid>
              <a:tr h="313637">
                <a:tc>
                  <a:txBody>
                    <a:bodyPr/>
                    <a:lstStyle/>
                    <a:p>
                      <a:pPr algn="ctr"/>
                      <a:r>
                        <a:rPr lang="it-IT" sz="1600" b="1" kern="1200" baseline="0" dirty="0" smtClean="0">
                          <a:solidFill>
                            <a:schemeClr val="lt1"/>
                          </a:solidFill>
                          <a:latin typeface="+mn-lt"/>
                          <a:ea typeface="+mn-ea"/>
                          <a:cs typeface="+mn-cs"/>
                        </a:rPr>
                        <a:t>FATTORI INFLUENZANTI</a:t>
                      </a:r>
                      <a:endParaRPr lang="it-IT" sz="1600" b="1" dirty="0"/>
                    </a:p>
                  </a:txBody>
                  <a:tcPr/>
                </a:tc>
                <a:tc>
                  <a:txBody>
                    <a:bodyPr/>
                    <a:lstStyle/>
                    <a:p>
                      <a:pPr algn="ctr"/>
                      <a:r>
                        <a:rPr lang="it-IT" sz="1600" b="1" kern="1200" baseline="0" dirty="0" smtClean="0">
                          <a:solidFill>
                            <a:schemeClr val="lt1"/>
                          </a:solidFill>
                          <a:latin typeface="+mn-lt"/>
                          <a:ea typeface="+mn-ea"/>
                          <a:cs typeface="+mn-cs"/>
                        </a:rPr>
                        <a:t>VARIABILI</a:t>
                      </a:r>
                    </a:p>
                  </a:txBody>
                  <a:tcPr/>
                </a:tc>
                <a:tc>
                  <a:txBody>
                    <a:bodyPr/>
                    <a:lstStyle/>
                    <a:p>
                      <a:pPr marL="0" algn="ctr" defTabSz="914400" rtl="0" eaLnBrk="1" latinLnBrk="0" hangingPunct="1"/>
                      <a:r>
                        <a:rPr lang="it-IT" sz="1600" b="1" kern="1200" baseline="0" dirty="0" smtClean="0">
                          <a:solidFill>
                            <a:schemeClr val="lt1"/>
                          </a:solidFill>
                          <a:latin typeface="+mn-lt"/>
                          <a:ea typeface="+mn-ea"/>
                          <a:cs typeface="+mn-cs"/>
                        </a:rPr>
                        <a:t>ESEMPI </a:t>
                      </a:r>
                      <a:r>
                        <a:rPr lang="it-IT" sz="1600" b="1" kern="1200" baseline="0" dirty="0" err="1" smtClean="0">
                          <a:solidFill>
                            <a:schemeClr val="lt1"/>
                          </a:solidFill>
                          <a:latin typeface="+mn-lt"/>
                          <a:ea typeface="+mn-ea"/>
                          <a:cs typeface="+mn-cs"/>
                        </a:rPr>
                        <a:t>DI</a:t>
                      </a:r>
                      <a:r>
                        <a:rPr lang="it-IT" sz="1600" b="1" kern="1200" baseline="0" dirty="0" smtClean="0">
                          <a:solidFill>
                            <a:schemeClr val="lt1"/>
                          </a:solidFill>
                          <a:latin typeface="+mn-lt"/>
                          <a:ea typeface="+mn-ea"/>
                          <a:cs typeface="+mn-cs"/>
                        </a:rPr>
                        <a:t> PROBLEMI</a:t>
                      </a:r>
                    </a:p>
                  </a:txBody>
                  <a:tcPr/>
                </a:tc>
              </a:tr>
              <a:tr h="562934">
                <a:tc>
                  <a:txBody>
                    <a:bodyPr/>
                    <a:lstStyle/>
                    <a:p>
                      <a:pPr algn="ctr"/>
                      <a:r>
                        <a:rPr lang="it-IT" sz="1400" b="1" kern="1200" baseline="0" dirty="0" smtClean="0">
                          <a:solidFill>
                            <a:schemeClr val="dk1"/>
                          </a:solidFill>
                          <a:latin typeface="+mn-lt"/>
                          <a:ea typeface="+mn-ea"/>
                          <a:cs typeface="+mn-cs"/>
                        </a:rPr>
                        <a:t>Contesto istituzionale</a:t>
                      </a:r>
                    </a:p>
                  </a:txBody>
                  <a:tcPr/>
                </a:tc>
                <a:tc>
                  <a:txBody>
                    <a:bodyPr/>
                    <a:lstStyle/>
                    <a:p>
                      <a:pPr marL="0" algn="just"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Contesto normativo; </a:t>
                      </a:r>
                    </a:p>
                    <a:p>
                      <a:pPr marL="0" algn="just"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ambiente medico-legale</a:t>
                      </a:r>
                    </a:p>
                  </a:txBody>
                  <a:tcPr/>
                </a:tc>
                <a:tc>
                  <a:txBody>
                    <a:bodyPr/>
                    <a:lstStyle/>
                    <a:p>
                      <a:pPr algn="just"/>
                      <a:r>
                        <a:rPr lang="it-IT" sz="1000" kern="1200" baseline="0" dirty="0" smtClean="0">
                          <a:solidFill>
                            <a:schemeClr val="dk1"/>
                          </a:solidFill>
                          <a:latin typeface="+mn-lt"/>
                          <a:ea typeface="+mn-ea"/>
                          <a:cs typeface="+mn-cs"/>
                        </a:rPr>
                        <a:t>Priorità insufficienti data dai legislatori alla sicurezza; </a:t>
                      </a:r>
                    </a:p>
                    <a:p>
                      <a:pPr algn="just"/>
                      <a:r>
                        <a:rPr lang="it-IT" sz="1000" kern="1200" baseline="0" dirty="0" smtClean="0">
                          <a:solidFill>
                            <a:schemeClr val="dk1"/>
                          </a:solidFill>
                          <a:latin typeface="+mn-lt"/>
                          <a:ea typeface="+mn-ea"/>
                          <a:cs typeface="+mn-cs"/>
                        </a:rPr>
                        <a:t>pressioni legali contro dibattiti ancora aperti, che impediscono di imparare dagli errori</a:t>
                      </a:r>
                      <a:endParaRPr lang="it-IT" sz="1000" dirty="0" smtClean="0"/>
                    </a:p>
                    <a:p>
                      <a:pPr algn="just"/>
                      <a:endParaRPr lang="it-IT" sz="1000" dirty="0"/>
                    </a:p>
                  </a:txBody>
                  <a:tcPr/>
                </a:tc>
              </a:tr>
              <a:tr h="647712">
                <a:tc>
                  <a:txBody>
                    <a:bodyPr/>
                    <a:lstStyle/>
                    <a:p>
                      <a:pPr algn="ctr"/>
                      <a:r>
                        <a:rPr lang="it-IT" sz="1400" b="1" kern="1200" baseline="0" dirty="0" smtClean="0">
                          <a:solidFill>
                            <a:schemeClr val="dk1"/>
                          </a:solidFill>
                          <a:latin typeface="+mn-lt"/>
                          <a:ea typeface="+mn-ea"/>
                          <a:cs typeface="+mn-cs"/>
                        </a:rPr>
                        <a:t>Fattori organizzativi e</a:t>
                      </a:r>
                    </a:p>
                    <a:p>
                      <a:pPr algn="ctr"/>
                      <a:r>
                        <a:rPr lang="it-IT" sz="1400" b="1" kern="1200" baseline="0" dirty="0" smtClean="0">
                          <a:solidFill>
                            <a:schemeClr val="dk1"/>
                          </a:solidFill>
                          <a:latin typeface="+mn-lt"/>
                          <a:ea typeface="+mn-ea"/>
                          <a:cs typeface="+mn-cs"/>
                        </a:rPr>
                        <a:t>Gestionali Risorse finanziarie e vincoli economici; </a:t>
                      </a:r>
                      <a:endParaRPr lang="it-IT" sz="1400" b="1" dirty="0"/>
                    </a:p>
                  </a:txBody>
                  <a:tcPr/>
                </a:tc>
                <a:tc>
                  <a:txBody>
                    <a:bodyPr/>
                    <a:lstStyle/>
                    <a:p>
                      <a:pPr marL="0" algn="just"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 politiche relative a standard e obiettivi; </a:t>
                      </a:r>
                    </a:p>
                    <a:p>
                      <a:pPr marL="0" algn="just"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 cultura della    sicurezza e priorità</a:t>
                      </a:r>
                    </a:p>
                    <a:p>
                      <a:pPr marL="0" algn="just" defTabSz="914400" rtl="0" eaLnBrk="1" latinLnBrk="0" hangingPunct="1"/>
                      <a:endParaRPr lang="it-IT" sz="1200" b="1" i="1" kern="1200" baseline="0" dirty="0" smtClean="0">
                        <a:solidFill>
                          <a:schemeClr val="dk1"/>
                        </a:solidFill>
                        <a:latin typeface="+mn-lt"/>
                        <a:ea typeface="+mn-ea"/>
                        <a:cs typeface="+mn-cs"/>
                      </a:endParaRPr>
                    </a:p>
                  </a:txBody>
                  <a:tcPr/>
                </a:tc>
                <a:tc>
                  <a:txBody>
                    <a:bodyPr/>
                    <a:lstStyle/>
                    <a:p>
                      <a:pPr algn="just"/>
                      <a:r>
                        <a:rPr lang="it-IT" sz="1000" kern="1200" baseline="0" dirty="0" smtClean="0">
                          <a:solidFill>
                            <a:schemeClr val="dk1"/>
                          </a:solidFill>
                          <a:latin typeface="+mn-lt"/>
                          <a:ea typeface="+mn-ea"/>
                          <a:cs typeface="+mn-cs"/>
                        </a:rPr>
                        <a:t>Mancanza di consapevolezza del problema della sicurezza da parte della dirigenza; </a:t>
                      </a:r>
                    </a:p>
                    <a:p>
                      <a:pPr algn="just"/>
                      <a:r>
                        <a:rPr lang="it-IT" sz="1000" kern="1200" baseline="0" dirty="0" smtClean="0">
                          <a:solidFill>
                            <a:schemeClr val="dk1"/>
                          </a:solidFill>
                          <a:latin typeface="+mn-lt"/>
                          <a:ea typeface="+mn-ea"/>
                          <a:cs typeface="+mn-cs"/>
                        </a:rPr>
                        <a:t>politiche che favoriscono personale di livello inadeguato</a:t>
                      </a:r>
                    </a:p>
                  </a:txBody>
                  <a:tcPr/>
                </a:tc>
              </a:tr>
              <a:tr h="916324">
                <a:tc>
                  <a:txBody>
                    <a:bodyPr/>
                    <a:lstStyle/>
                    <a:p>
                      <a:pPr algn="ctr"/>
                      <a:r>
                        <a:rPr lang="it-IT" sz="1400" b="1" kern="1200" baseline="0" dirty="0" smtClean="0">
                          <a:solidFill>
                            <a:schemeClr val="dk1"/>
                          </a:solidFill>
                          <a:latin typeface="+mn-lt"/>
                          <a:ea typeface="+mn-ea"/>
                          <a:cs typeface="+mn-cs"/>
                        </a:rPr>
                        <a:t>Fattori legati</a:t>
                      </a:r>
                    </a:p>
                    <a:p>
                      <a:pPr algn="ctr"/>
                      <a:r>
                        <a:rPr lang="it-IT" sz="1400" b="1" kern="1200" baseline="0" dirty="0" smtClean="0">
                          <a:solidFill>
                            <a:schemeClr val="dk1"/>
                          </a:solidFill>
                          <a:latin typeface="+mn-lt"/>
                          <a:ea typeface="+mn-ea"/>
                          <a:cs typeface="+mn-cs"/>
                        </a:rPr>
                        <a:t>all’ambiente lavorativo</a:t>
                      </a:r>
                    </a:p>
                  </a:txBody>
                  <a:tcPr/>
                </a:tc>
                <a:tc>
                  <a:txBody>
                    <a:bodyPr/>
                    <a:lstStyle/>
                    <a:p>
                      <a:pPr algn="just">
                        <a:buFont typeface="Arial" pitchFamily="34" charset="0"/>
                        <a:buChar char="•"/>
                      </a:pPr>
                      <a:r>
                        <a:rPr lang="it-IT" sz="1200" b="1" i="1" kern="1200" baseline="0" dirty="0" smtClean="0">
                          <a:solidFill>
                            <a:schemeClr val="dk1"/>
                          </a:solidFill>
                          <a:latin typeface="+mn-lt"/>
                          <a:ea typeface="+mn-ea"/>
                          <a:cs typeface="+mn-cs"/>
                        </a:rPr>
                        <a:t>Livello del personale e mix di abilità; carico di lavoro e pianificazione dei turni;</a:t>
                      </a:r>
                    </a:p>
                    <a:p>
                      <a:pPr algn="just">
                        <a:buFont typeface="Arial" pitchFamily="34" charset="0"/>
                        <a:buChar char="•"/>
                      </a:pPr>
                      <a:r>
                        <a:rPr lang="it-IT" sz="1200" b="1" i="1" kern="1200" baseline="0" dirty="0" smtClean="0">
                          <a:solidFill>
                            <a:schemeClr val="dk1"/>
                          </a:solidFill>
                          <a:latin typeface="+mn-lt"/>
                          <a:ea typeface="+mn-ea"/>
                          <a:cs typeface="+mn-cs"/>
                        </a:rPr>
                        <a:t>progettazione, disponibilità e manutenzione delle attrezzature; supporto decisionale ed amministrativo</a:t>
                      </a:r>
                    </a:p>
                  </a:txBody>
                  <a:tcPr/>
                </a:tc>
                <a:tc>
                  <a:txBody>
                    <a:bodyPr/>
                    <a:lstStyle/>
                    <a:p>
                      <a:r>
                        <a:rPr lang="it-IT" sz="1000" kern="1200" baseline="0" dirty="0" smtClean="0">
                          <a:solidFill>
                            <a:schemeClr val="dk1"/>
                          </a:solidFill>
                          <a:latin typeface="+mn-lt"/>
                          <a:ea typeface="+mn-ea"/>
                          <a:cs typeface="+mn-cs"/>
                        </a:rPr>
                        <a:t>Carico di lavoro eccessivo, che causa affaticamento; accesso limitato ad attrezzature indispensabili; supporto amministrativo inadeguato, che riduce il tempo dedicato al Paziente</a:t>
                      </a:r>
                    </a:p>
                  </a:txBody>
                  <a:tcPr/>
                </a:tc>
              </a:tr>
              <a:tr h="313637">
                <a:tc>
                  <a:txBody>
                    <a:bodyPr/>
                    <a:lstStyle/>
                    <a:p>
                      <a:pPr algn="ctr"/>
                      <a:r>
                        <a:rPr lang="it-IT" sz="1400" b="1" kern="1200" baseline="0" dirty="0" smtClean="0">
                          <a:solidFill>
                            <a:schemeClr val="dk1"/>
                          </a:solidFill>
                          <a:latin typeface="+mn-lt"/>
                          <a:ea typeface="+mn-ea"/>
                          <a:cs typeface="+mn-cs"/>
                        </a:rPr>
                        <a:t>Fattori legati al team</a:t>
                      </a:r>
                    </a:p>
                  </a:txBody>
                  <a:tcPr/>
                </a:tc>
                <a:tc>
                  <a:txBody>
                    <a:bodyPr/>
                    <a:lstStyle/>
                    <a:p>
                      <a:pPr>
                        <a:buFont typeface="Arial" pitchFamily="34" charset="0"/>
                        <a:buChar char="•"/>
                      </a:pPr>
                      <a:r>
                        <a:rPr lang="it-IT" sz="1200" b="1" i="1" kern="1200" baseline="0" dirty="0" smtClean="0">
                          <a:solidFill>
                            <a:schemeClr val="dk1"/>
                          </a:solidFill>
                          <a:latin typeface="+mn-lt"/>
                          <a:ea typeface="+mn-ea"/>
                          <a:cs typeface="+mn-cs"/>
                        </a:rPr>
                        <a:t>Comunicazione verbale;</a:t>
                      </a:r>
                    </a:p>
                    <a:p>
                      <a:pPr>
                        <a:buFont typeface="Arial" pitchFamily="34" charset="0"/>
                        <a:buChar char="•"/>
                      </a:pPr>
                      <a:r>
                        <a:rPr lang="it-IT" sz="1200" b="1" i="1" kern="1200" baseline="0" dirty="0" smtClean="0">
                          <a:solidFill>
                            <a:schemeClr val="dk1"/>
                          </a:solidFill>
                          <a:latin typeface="+mn-lt"/>
                          <a:ea typeface="+mn-ea"/>
                          <a:cs typeface="+mn-cs"/>
                        </a:rPr>
                        <a:t> comunicazione scritta; </a:t>
                      </a:r>
                    </a:p>
                    <a:p>
                      <a:pPr>
                        <a:buFont typeface="Arial" pitchFamily="34" charset="0"/>
                        <a:buChar char="•"/>
                      </a:pPr>
                      <a:r>
                        <a:rPr lang="it-IT" sz="1200" b="1" i="1" kern="1200" baseline="0" dirty="0" smtClean="0">
                          <a:solidFill>
                            <a:schemeClr val="dk1"/>
                          </a:solidFill>
                          <a:latin typeface="+mn-lt"/>
                          <a:ea typeface="+mn-ea"/>
                          <a:cs typeface="+mn-cs"/>
                        </a:rPr>
                        <a:t>supervisione e volontà di richiedere aiuto; </a:t>
                      </a:r>
                    </a:p>
                    <a:p>
                      <a:pPr>
                        <a:buFont typeface="Arial" pitchFamily="34" charset="0"/>
                        <a:buChar char="•"/>
                      </a:pPr>
                      <a:r>
                        <a:rPr lang="it-IT" sz="1200" b="1" i="1" kern="1200" baseline="0" dirty="0" smtClean="0">
                          <a:solidFill>
                            <a:schemeClr val="dk1"/>
                          </a:solidFill>
                          <a:latin typeface="+mn-lt"/>
                          <a:ea typeface="+mn-ea"/>
                          <a:cs typeface="+mn-cs"/>
                        </a:rPr>
                        <a:t>struttura del gruppo (leadership, </a:t>
                      </a:r>
                      <a:r>
                        <a:rPr lang="it-IT" sz="1200" b="1" i="1" kern="1200" baseline="0" dirty="0" err="1" smtClean="0">
                          <a:solidFill>
                            <a:schemeClr val="dk1"/>
                          </a:solidFill>
                          <a:latin typeface="+mn-lt"/>
                          <a:ea typeface="+mn-ea"/>
                          <a:cs typeface="+mn-cs"/>
                        </a:rPr>
                        <a:t>coerenza…</a:t>
                      </a:r>
                      <a:r>
                        <a:rPr lang="it-IT" sz="1200" b="1" i="1" kern="1200" baseline="0" dirty="0" smtClean="0">
                          <a:solidFill>
                            <a:schemeClr val="dk1"/>
                          </a:solidFill>
                          <a:latin typeface="+mn-lt"/>
                          <a:ea typeface="+mn-ea"/>
                          <a:cs typeface="+mn-cs"/>
                        </a:rPr>
                        <a:t>)</a:t>
                      </a:r>
                    </a:p>
                  </a:txBody>
                  <a:tcPr/>
                </a:tc>
                <a:tc>
                  <a:txBody>
                    <a:bodyPr/>
                    <a:lstStyle/>
                    <a:p>
                      <a:r>
                        <a:rPr lang="it-IT" sz="1000" kern="1200" baseline="0" dirty="0" smtClean="0">
                          <a:solidFill>
                            <a:schemeClr val="dk1"/>
                          </a:solidFill>
                          <a:latin typeface="+mn-lt"/>
                          <a:ea typeface="+mn-ea"/>
                          <a:cs typeface="+mn-cs"/>
                        </a:rPr>
                        <a:t>Scarsa supervisione al personale non esperto;</a:t>
                      </a:r>
                    </a:p>
                    <a:p>
                      <a:r>
                        <a:rPr lang="it-IT" sz="1000" kern="1200" baseline="0" dirty="0" smtClean="0">
                          <a:solidFill>
                            <a:schemeClr val="dk1"/>
                          </a:solidFill>
                          <a:latin typeface="+mn-lt"/>
                          <a:ea typeface="+mn-ea"/>
                          <a:cs typeface="+mn-cs"/>
                        </a:rPr>
                        <a:t>scarsa comunicazione tra i diversi professionisti;</a:t>
                      </a:r>
                    </a:p>
                    <a:p>
                      <a:r>
                        <a:rPr lang="it-IT" sz="1000" kern="1200" baseline="0" dirty="0" smtClean="0">
                          <a:solidFill>
                            <a:schemeClr val="dk1"/>
                          </a:solidFill>
                          <a:latin typeface="+mn-lt"/>
                          <a:ea typeface="+mn-ea"/>
                          <a:cs typeface="+mn-cs"/>
                        </a:rPr>
                        <a:t>scarsa volontà da parte del personale meno esperto di chiedere aiuto</a:t>
                      </a:r>
                    </a:p>
                  </a:txBody>
                  <a:tcPr/>
                </a:tc>
              </a:tr>
              <a:tr h="313637">
                <a:tc>
                  <a:txBody>
                    <a:bodyPr/>
                    <a:lstStyle/>
                    <a:p>
                      <a:pPr algn="ctr"/>
                      <a:r>
                        <a:rPr lang="it-IT" sz="1400" b="1" kern="1200" baseline="0" dirty="0" smtClean="0">
                          <a:solidFill>
                            <a:schemeClr val="dk1"/>
                          </a:solidFill>
                          <a:latin typeface="+mn-lt"/>
                          <a:ea typeface="+mn-ea"/>
                          <a:cs typeface="+mn-cs"/>
                        </a:rPr>
                        <a:t>Fattori individuali del</a:t>
                      </a:r>
                    </a:p>
                    <a:p>
                      <a:pPr algn="ctr"/>
                      <a:r>
                        <a:rPr lang="it-IT" sz="1400" b="1" kern="1200" baseline="0" dirty="0" smtClean="0">
                          <a:solidFill>
                            <a:schemeClr val="dk1"/>
                          </a:solidFill>
                          <a:latin typeface="+mn-lt"/>
                          <a:ea typeface="+mn-ea"/>
                          <a:cs typeface="+mn-cs"/>
                        </a:rPr>
                        <a:t>personale</a:t>
                      </a:r>
                    </a:p>
                    <a:p>
                      <a:pPr algn="ctr"/>
                      <a:endParaRPr lang="it-IT" sz="1400" b="1" kern="1200" baseline="0" dirty="0" smtClean="0">
                        <a:solidFill>
                          <a:schemeClr val="dk1"/>
                        </a:solidFill>
                        <a:latin typeface="+mn-lt"/>
                        <a:ea typeface="+mn-ea"/>
                        <a:cs typeface="+mn-cs"/>
                      </a:endParaRPr>
                    </a:p>
                  </a:txBody>
                  <a:tcPr/>
                </a:tc>
                <a:tc>
                  <a:txBody>
                    <a:bodyPr/>
                    <a:lstStyle/>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Conoscenze ed abilità; </a:t>
                      </a:r>
                    </a:p>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motivazione ed atteggiamenti; </a:t>
                      </a:r>
                    </a:p>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salute fisica e mentale</a:t>
                      </a:r>
                    </a:p>
                    <a:p>
                      <a:pPr algn="ctr"/>
                      <a:endParaRPr lang="it-IT" sz="1400" dirty="0"/>
                    </a:p>
                  </a:txBody>
                  <a:tcPr/>
                </a:tc>
                <a:tc>
                  <a:txBody>
                    <a:bodyPr/>
                    <a:lstStyle/>
                    <a:p>
                      <a:r>
                        <a:rPr lang="it-IT" sz="1000" kern="1200" baseline="0" dirty="0" smtClean="0">
                          <a:solidFill>
                            <a:schemeClr val="dk1"/>
                          </a:solidFill>
                          <a:latin typeface="+mn-lt"/>
                          <a:ea typeface="+mn-ea"/>
                          <a:cs typeface="+mn-cs"/>
                        </a:rPr>
                        <a:t>Mancanza di competenze o esperienza del personale; </a:t>
                      </a:r>
                    </a:p>
                    <a:p>
                      <a:r>
                        <a:rPr lang="it-IT" sz="1000" kern="1200" baseline="0" dirty="0" smtClean="0">
                          <a:solidFill>
                            <a:schemeClr val="dk1"/>
                          </a:solidFill>
                          <a:latin typeface="+mn-lt"/>
                          <a:ea typeface="+mn-ea"/>
                          <a:cs typeface="+mn-cs"/>
                        </a:rPr>
                        <a:t>fatica e stress trascinati per lungo tempo</a:t>
                      </a:r>
                      <a:endParaRPr lang="it-IT" sz="1000" dirty="0"/>
                    </a:p>
                  </a:txBody>
                  <a:tcPr/>
                </a:tc>
              </a:tr>
              <a:tr h="313637">
                <a:tc>
                  <a:txBody>
                    <a:bodyPr/>
                    <a:lstStyle/>
                    <a:p>
                      <a:pPr algn="ctr"/>
                      <a:r>
                        <a:rPr lang="it-IT" sz="1400" b="1" kern="1200" baseline="0" dirty="0" smtClean="0">
                          <a:solidFill>
                            <a:schemeClr val="dk1"/>
                          </a:solidFill>
                          <a:latin typeface="+mn-lt"/>
                          <a:ea typeface="+mn-ea"/>
                          <a:cs typeface="+mn-cs"/>
                        </a:rPr>
                        <a:t>Fattori legati ai compiti</a:t>
                      </a:r>
                    </a:p>
                    <a:p>
                      <a:endParaRPr lang="it-IT" sz="1400" dirty="0"/>
                    </a:p>
                  </a:txBody>
                  <a:tcPr/>
                </a:tc>
                <a:tc>
                  <a:txBody>
                    <a:bodyPr/>
                    <a:lstStyle/>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Disponibilità ed uso dei protocolli; </a:t>
                      </a:r>
                    </a:p>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disponibilità ed accuratezza dei risultati dei test</a:t>
                      </a:r>
                    </a:p>
                    <a:p>
                      <a:pPr marL="0" algn="l" defTabSz="914400" rtl="0" eaLnBrk="1" latinLnBrk="0" hangingPunct="1">
                        <a:buFont typeface="Arial" pitchFamily="34" charset="0"/>
                        <a:buChar char="•"/>
                      </a:pPr>
                      <a:endParaRPr lang="it-IT" sz="1200" b="1" i="1" kern="1200" baseline="0" dirty="0" smtClean="0">
                        <a:solidFill>
                          <a:schemeClr val="dk1"/>
                        </a:solidFill>
                        <a:latin typeface="+mn-lt"/>
                        <a:ea typeface="+mn-ea"/>
                        <a:cs typeface="+mn-cs"/>
                      </a:endParaRPr>
                    </a:p>
                  </a:txBody>
                  <a:tcPr/>
                </a:tc>
                <a:tc>
                  <a:txBody>
                    <a:bodyPr/>
                    <a:lstStyle/>
                    <a:p>
                      <a:r>
                        <a:rPr lang="it-IT" sz="1000" kern="1200" baseline="0" dirty="0" smtClean="0">
                          <a:solidFill>
                            <a:schemeClr val="dk1"/>
                          </a:solidFill>
                          <a:latin typeface="+mn-lt"/>
                          <a:ea typeface="+mn-ea"/>
                          <a:cs typeface="+mn-cs"/>
                        </a:rPr>
                        <a:t>Indisponibilità dei risultati dei test, ritardi nella ricezione dei referti o mancanza di protocolli  chiari e linee guida</a:t>
                      </a:r>
                      <a:endParaRPr lang="it-IT" sz="800" dirty="0" smtClean="0"/>
                    </a:p>
                    <a:p>
                      <a:endParaRPr lang="it-IT" sz="1000" dirty="0"/>
                    </a:p>
                  </a:txBody>
                  <a:tcPr/>
                </a:tc>
              </a:tr>
              <a:tr h="313637">
                <a:tc>
                  <a:txBody>
                    <a:bodyPr/>
                    <a:lstStyle/>
                    <a:p>
                      <a:r>
                        <a:rPr lang="it-IT" sz="1400" b="1" kern="1200" baseline="0" dirty="0" smtClean="0">
                          <a:solidFill>
                            <a:schemeClr val="dk1"/>
                          </a:solidFill>
                          <a:latin typeface="+mn-lt"/>
                          <a:ea typeface="+mn-ea"/>
                          <a:cs typeface="+mn-cs"/>
                        </a:rPr>
                        <a:t>Fattori legati al paziente</a:t>
                      </a:r>
                    </a:p>
                  </a:txBody>
                  <a:tcPr/>
                </a:tc>
                <a:tc>
                  <a:txBody>
                    <a:bodyPr/>
                    <a:lstStyle/>
                    <a:p>
                      <a:pPr marL="0" algn="l" defTabSz="914400" rtl="0" eaLnBrk="1" latinLnBrk="0" hangingPunct="1">
                        <a:buFont typeface="Arial" pitchFamily="34" charset="0"/>
                        <a:buChar char="•"/>
                      </a:pPr>
                      <a:r>
                        <a:rPr lang="it-IT" sz="1200" b="1" i="1" kern="1200" baseline="0" dirty="0" smtClean="0">
                          <a:solidFill>
                            <a:schemeClr val="dk1"/>
                          </a:solidFill>
                          <a:latin typeface="+mn-lt"/>
                          <a:ea typeface="+mn-ea"/>
                          <a:cs typeface="+mn-cs"/>
                        </a:rPr>
                        <a:t>Complessità e stato di salute; linguaggio e comunicazione;   fattori personali e sociali</a:t>
                      </a:r>
                    </a:p>
                    <a:p>
                      <a:pPr marL="0" algn="l" defTabSz="914400" rtl="0" eaLnBrk="1" latinLnBrk="0" hangingPunct="1">
                        <a:buFont typeface="Arial" pitchFamily="34" charset="0"/>
                        <a:buChar char="•"/>
                      </a:pPr>
                      <a:endParaRPr lang="it-IT" sz="1200" b="1" i="1" kern="1200" baseline="0" dirty="0" smtClean="0">
                        <a:solidFill>
                          <a:schemeClr val="dk1"/>
                        </a:solidFill>
                        <a:latin typeface="+mn-lt"/>
                        <a:ea typeface="+mn-ea"/>
                        <a:cs typeface="+mn-cs"/>
                      </a:endParaRPr>
                    </a:p>
                  </a:txBody>
                  <a:tcPr/>
                </a:tc>
                <a:tc>
                  <a:txBody>
                    <a:bodyPr/>
                    <a:lstStyle/>
                    <a:p>
                      <a:r>
                        <a:rPr lang="it-IT" sz="1000" kern="1200" baseline="0" dirty="0" smtClean="0">
                          <a:solidFill>
                            <a:schemeClr val="dk1"/>
                          </a:solidFill>
                          <a:latin typeface="+mn-lt"/>
                          <a:ea typeface="+mn-ea"/>
                          <a:cs typeface="+mn-cs"/>
                        </a:rPr>
                        <a:t>Barriere linguistiche tra clinici e pazienti</a:t>
                      </a:r>
                    </a:p>
                    <a:p>
                      <a:r>
                        <a:rPr lang="it-IT" sz="1000" kern="1200" baseline="0" dirty="0" smtClean="0">
                          <a:solidFill>
                            <a:schemeClr val="dk1"/>
                          </a:solidFill>
                          <a:latin typeface="+mn-lt"/>
                          <a:ea typeface="+mn-ea"/>
                          <a:cs typeface="+mn-cs"/>
                        </a:rPr>
                        <a:t>angosciati</a:t>
                      </a:r>
                      <a:endParaRPr lang="it-IT" sz="800" dirty="0" smtClean="0"/>
                    </a:p>
                    <a:p>
                      <a:endParaRPr lang="it-IT" sz="1000" dirty="0"/>
                    </a:p>
                  </a:txBody>
                  <a:tcPr/>
                </a:tc>
              </a:tr>
            </a:tbl>
          </a:graphicData>
        </a:graphic>
      </p:graphicFrame>
      <p:sp>
        <p:nvSpPr>
          <p:cNvPr id="5" name="CasellaDiTesto 4"/>
          <p:cNvSpPr txBox="1"/>
          <p:nvPr/>
        </p:nvSpPr>
        <p:spPr>
          <a:xfrm>
            <a:off x="4357686" y="6643710"/>
            <a:ext cx="4572032" cy="276999"/>
          </a:xfrm>
          <a:prstGeom prst="rect">
            <a:avLst/>
          </a:prstGeom>
          <a:noFill/>
        </p:spPr>
        <p:txBody>
          <a:bodyPr wrap="square" rtlCol="0">
            <a:spAutoFit/>
          </a:bodyPr>
          <a:lstStyle/>
          <a:p>
            <a:pPr algn="r"/>
            <a:r>
              <a:rPr lang="it-IT" sz="1200" b="1" i="1" dirty="0" smtClean="0"/>
              <a:t>Vincent rielaborato da P. Trucco</a:t>
            </a:r>
            <a:endParaRPr lang="it-IT" sz="1200" b="1"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09600" y="1219200"/>
            <a:ext cx="7772400" cy="1470025"/>
          </a:xfrm>
        </p:spPr>
        <p:txBody>
          <a:bodyPr/>
          <a:lstStyle/>
          <a:p>
            <a:r>
              <a:rPr lang="en-US" smtClean="0">
                <a:solidFill>
                  <a:schemeClr val="bg1"/>
                </a:solidFill>
              </a:rPr>
              <a:t>Outreach workers</a:t>
            </a:r>
          </a:p>
        </p:txBody>
      </p:sp>
      <p:sp>
        <p:nvSpPr>
          <p:cNvPr id="22531" name="Rectangle 3"/>
          <p:cNvSpPr>
            <a:spLocks noGrp="1" noChangeArrowheads="1"/>
          </p:cNvSpPr>
          <p:nvPr>
            <p:ph type="subTitle" idx="1"/>
          </p:nvPr>
        </p:nvSpPr>
        <p:spPr>
          <a:xfrm>
            <a:off x="1295400" y="2514600"/>
            <a:ext cx="6400800" cy="685800"/>
          </a:xfrm>
        </p:spPr>
        <p:txBody>
          <a:bodyPr/>
          <a:lstStyle/>
          <a:p>
            <a:pPr>
              <a:lnSpc>
                <a:spcPct val="80000"/>
              </a:lnSpc>
            </a:pPr>
            <a:r>
              <a:rPr lang="en-US" sz="3600" smtClean="0">
                <a:solidFill>
                  <a:srgbClr val="FFFF00"/>
                </a:solidFill>
              </a:rPr>
              <a:t>Burnout and relapse</a:t>
            </a:r>
          </a:p>
          <a:p>
            <a:pPr>
              <a:lnSpc>
                <a:spcPct val="80000"/>
              </a:lnSpc>
            </a:pPr>
            <a:endParaRPr lang="en-US" sz="3600" smtClean="0">
              <a:solidFill>
                <a:srgbClr val="FFFF00"/>
              </a:solidFill>
            </a:endParaRPr>
          </a:p>
          <a:p>
            <a:pPr>
              <a:lnSpc>
                <a:spcPct val="80000"/>
              </a:lnSpc>
            </a:pPr>
            <a:endParaRPr lang="en-US" sz="2000" smtClean="0">
              <a:solidFill>
                <a:srgbClr val="FFFF00"/>
              </a:solidFill>
            </a:endParaRPr>
          </a:p>
        </p:txBody>
      </p:sp>
      <p:sp>
        <p:nvSpPr>
          <p:cNvPr id="22532" name="Rectangle 4"/>
          <p:cNvSpPr>
            <a:spLocks noChangeArrowheads="1"/>
          </p:cNvSpPr>
          <p:nvPr/>
        </p:nvSpPr>
        <p:spPr bwMode="auto">
          <a:xfrm>
            <a:off x="838200" y="5562600"/>
            <a:ext cx="7620000" cy="685800"/>
          </a:xfrm>
          <a:prstGeom prst="rect">
            <a:avLst/>
          </a:prstGeom>
          <a:noFill/>
          <a:ln w="9525">
            <a:noFill/>
            <a:miter lim="800000"/>
            <a:headEnd/>
            <a:tailEnd/>
          </a:ln>
        </p:spPr>
        <p:txBody>
          <a:bodyPr/>
          <a:lstStyle/>
          <a:p>
            <a:pPr algn="ctr">
              <a:spcBef>
                <a:spcPct val="20000"/>
              </a:spcBef>
            </a:pPr>
            <a:endParaRPr lang="it-IT" sz="2000">
              <a:solidFill>
                <a:srgbClr val="FFFF00"/>
              </a:solidFill>
              <a:latin typeface="AvantGarde Md BT"/>
            </a:endParaRPr>
          </a:p>
        </p:txBody>
      </p:sp>
      <p:sp>
        <p:nvSpPr>
          <p:cNvPr id="22533" name="Rectangle 5"/>
          <p:cNvSpPr>
            <a:spLocks noChangeArrowheads="1"/>
          </p:cNvSpPr>
          <p:nvPr/>
        </p:nvSpPr>
        <p:spPr bwMode="auto">
          <a:xfrm>
            <a:off x="1371600" y="3505200"/>
            <a:ext cx="6400800" cy="685800"/>
          </a:xfrm>
          <a:prstGeom prst="rect">
            <a:avLst/>
          </a:prstGeom>
          <a:noFill/>
          <a:ln w="9525">
            <a:noFill/>
            <a:miter lim="800000"/>
            <a:headEnd/>
            <a:tailEnd/>
          </a:ln>
        </p:spPr>
        <p:txBody>
          <a:bodyPr/>
          <a:lstStyle/>
          <a:p>
            <a:pPr algn="ctr">
              <a:lnSpc>
                <a:spcPct val="80000"/>
              </a:lnSpc>
              <a:spcBef>
                <a:spcPct val="20000"/>
              </a:spcBef>
            </a:pPr>
            <a:endParaRPr lang="it-IT" sz="2000">
              <a:solidFill>
                <a:srgbClr val="FFFF00"/>
              </a:solidFill>
              <a:latin typeface="Calibri" pitchFamily="34" charset="0"/>
            </a:endParaRPr>
          </a:p>
        </p:txBody>
      </p:sp>
      <p:sp>
        <p:nvSpPr>
          <p:cNvPr id="6" name="CasellaDiTesto 5"/>
          <p:cNvSpPr txBox="1"/>
          <p:nvPr/>
        </p:nvSpPr>
        <p:spPr>
          <a:xfrm>
            <a:off x="1331913" y="6092825"/>
            <a:ext cx="6840537" cy="361950"/>
          </a:xfrm>
          <a:prstGeom prst="rect">
            <a:avLst/>
          </a:prstGeom>
          <a:solidFill>
            <a:schemeClr val="tx2">
              <a:lumMod val="75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r>
              <a:rPr lang="it-IT" sz="1600" i="1">
                <a:solidFill>
                  <a:schemeClr val="bg1"/>
                </a:solidFill>
              </a:rPr>
              <a:t>Fonte  : www.cdc.gov/outreach/resources/Burnout_Relapse.ppt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Basis for Outreach</a:t>
            </a:r>
          </a:p>
        </p:txBody>
      </p:sp>
      <p:sp>
        <p:nvSpPr>
          <p:cNvPr id="3075" name="Rectangle 3"/>
          <p:cNvSpPr>
            <a:spLocks noGrp="1" noChangeArrowheads="1"/>
          </p:cNvSpPr>
          <p:nvPr>
            <p:ph type="subTitle" idx="1"/>
          </p:nvPr>
        </p:nvSpPr>
        <p:spPr>
          <a:xfrm>
            <a:off x="1143000" y="1828800"/>
            <a:ext cx="6400800" cy="4191000"/>
          </a:xfrm>
        </p:spPr>
        <p:txBody>
          <a:bodyPr/>
          <a:lstStyle/>
          <a:p>
            <a:pPr algn="l">
              <a:lnSpc>
                <a:spcPct val="90000"/>
              </a:lnSpc>
            </a:pPr>
            <a:r>
              <a:rPr lang="en-US" sz="2800" smtClean="0">
                <a:solidFill>
                  <a:srgbClr val="FFFF00"/>
                </a:solidFill>
              </a:rPr>
              <a:t>From institution based care to community led services in order:</a:t>
            </a:r>
          </a:p>
          <a:p>
            <a:pPr lvl="1" algn="l">
              <a:lnSpc>
                <a:spcPct val="90000"/>
              </a:lnSpc>
              <a:buFontTx/>
              <a:buChar char="–"/>
            </a:pPr>
            <a:r>
              <a:rPr lang="en-US" sz="2400" smtClean="0">
                <a:solidFill>
                  <a:schemeClr val="bg1"/>
                </a:solidFill>
              </a:rPr>
              <a:t>To bring services to people using drugs</a:t>
            </a:r>
          </a:p>
          <a:p>
            <a:pPr lvl="1" algn="l">
              <a:lnSpc>
                <a:spcPct val="90000"/>
              </a:lnSpc>
              <a:buFontTx/>
              <a:buChar char="–"/>
            </a:pPr>
            <a:r>
              <a:rPr lang="en-US" sz="2400" smtClean="0">
                <a:solidFill>
                  <a:schemeClr val="bg1"/>
                </a:solidFill>
              </a:rPr>
              <a:t>To ensure easy access to care and services (low-threshold)</a:t>
            </a:r>
          </a:p>
          <a:p>
            <a:pPr lvl="1" algn="l">
              <a:lnSpc>
                <a:spcPct val="90000"/>
              </a:lnSpc>
              <a:buFontTx/>
              <a:buChar char="–"/>
            </a:pPr>
            <a:r>
              <a:rPr lang="en-US" sz="2400" smtClean="0">
                <a:solidFill>
                  <a:schemeClr val="bg1"/>
                </a:solidFill>
              </a:rPr>
              <a:t>To facilitate ownership by affected communities</a:t>
            </a:r>
          </a:p>
          <a:p>
            <a:pPr lvl="1" algn="l">
              <a:lnSpc>
                <a:spcPct val="90000"/>
              </a:lnSpc>
              <a:buFontTx/>
              <a:buChar char="–"/>
            </a:pPr>
            <a:r>
              <a:rPr lang="en-US" sz="2400" smtClean="0">
                <a:solidFill>
                  <a:schemeClr val="bg1"/>
                </a:solidFill>
              </a:rPr>
              <a:t>To address needs in a day to day situation of people using drugs</a:t>
            </a:r>
          </a:p>
          <a:p>
            <a:pPr lvl="1" algn="l">
              <a:lnSpc>
                <a:spcPct val="90000"/>
              </a:lnSpc>
              <a:buFontTx/>
              <a:buChar char="–"/>
            </a:pPr>
            <a:r>
              <a:rPr lang="en-US" sz="2400" smtClean="0">
                <a:solidFill>
                  <a:schemeClr val="bg1"/>
                </a:solidFill>
              </a:rPr>
              <a:t>To create a supportive environment</a:t>
            </a:r>
          </a:p>
          <a:p>
            <a:pPr algn="l">
              <a:lnSpc>
                <a:spcPct val="90000"/>
              </a:lnSpc>
              <a:buFontTx/>
              <a:buChar char="•"/>
            </a:pPr>
            <a:endParaRPr lang="en-US" sz="2800" smtClean="0">
              <a:solidFill>
                <a:schemeClr val="bg1"/>
              </a:solidFill>
            </a:endParaRPr>
          </a:p>
          <a:p>
            <a:pPr>
              <a:lnSpc>
                <a:spcPct val="9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Qualification of an </a:t>
            </a:r>
            <a:br>
              <a:rPr lang="en-US" smtClean="0">
                <a:solidFill>
                  <a:schemeClr val="bg1"/>
                </a:solidFill>
              </a:rPr>
            </a:br>
            <a:r>
              <a:rPr lang="en-US" smtClean="0">
                <a:solidFill>
                  <a:schemeClr val="bg1"/>
                </a:solidFill>
              </a:rPr>
              <a:t>outreach worker</a:t>
            </a:r>
          </a:p>
        </p:txBody>
      </p:sp>
      <p:sp>
        <p:nvSpPr>
          <p:cNvPr id="4099" name="Rectangle 3"/>
          <p:cNvSpPr>
            <a:spLocks noGrp="1" noChangeArrowheads="1"/>
          </p:cNvSpPr>
          <p:nvPr>
            <p:ph type="subTitle" idx="1"/>
          </p:nvPr>
        </p:nvSpPr>
        <p:spPr>
          <a:xfrm>
            <a:off x="1143000" y="1828800"/>
            <a:ext cx="6400800" cy="4800600"/>
          </a:xfrm>
        </p:spPr>
        <p:txBody>
          <a:bodyPr/>
          <a:lstStyle/>
          <a:p>
            <a:pPr algn="l">
              <a:lnSpc>
                <a:spcPct val="90000"/>
              </a:lnSpc>
            </a:pPr>
            <a:r>
              <a:rPr lang="en-US" sz="2800" smtClean="0">
                <a:solidFill>
                  <a:srgbClr val="FFFF00"/>
                </a:solidFill>
              </a:rPr>
              <a:t>“People don’t care what you know until they know that you care”. </a:t>
            </a:r>
          </a:p>
          <a:p>
            <a:pPr algn="l">
              <a:lnSpc>
                <a:spcPct val="90000"/>
              </a:lnSpc>
            </a:pPr>
            <a:r>
              <a:rPr lang="en-US" sz="2800" smtClean="0">
                <a:solidFill>
                  <a:srgbClr val="FFFF00"/>
                </a:solidFill>
              </a:rPr>
              <a:t>An outreach worker is someone who is:</a:t>
            </a:r>
          </a:p>
          <a:p>
            <a:pPr lvl="1" algn="l">
              <a:lnSpc>
                <a:spcPct val="90000"/>
              </a:lnSpc>
              <a:buFontTx/>
              <a:buChar char="–"/>
            </a:pPr>
            <a:r>
              <a:rPr lang="en-US" sz="2400" smtClean="0">
                <a:solidFill>
                  <a:schemeClr val="bg1"/>
                </a:solidFill>
              </a:rPr>
              <a:t>Able to gain acceptance of people and communities he/she serves</a:t>
            </a:r>
          </a:p>
          <a:p>
            <a:pPr lvl="1" algn="l">
              <a:lnSpc>
                <a:spcPct val="90000"/>
              </a:lnSpc>
              <a:buFontTx/>
              <a:buChar char="–"/>
            </a:pPr>
            <a:r>
              <a:rPr lang="en-US" sz="2400" smtClean="0">
                <a:solidFill>
                  <a:schemeClr val="bg1"/>
                </a:solidFill>
              </a:rPr>
              <a:t>Non threatening and adaptable to change</a:t>
            </a:r>
          </a:p>
          <a:p>
            <a:pPr lvl="1" algn="l">
              <a:lnSpc>
                <a:spcPct val="90000"/>
              </a:lnSpc>
              <a:buFontTx/>
              <a:buChar char="–"/>
            </a:pPr>
            <a:r>
              <a:rPr lang="en-US" sz="2400" smtClean="0">
                <a:solidFill>
                  <a:schemeClr val="bg1"/>
                </a:solidFill>
              </a:rPr>
              <a:t>Open minded and without prejudice – non judgmental</a:t>
            </a:r>
          </a:p>
          <a:p>
            <a:pPr lvl="1" algn="l">
              <a:lnSpc>
                <a:spcPct val="90000"/>
              </a:lnSpc>
              <a:buFontTx/>
              <a:buChar char="–"/>
            </a:pPr>
            <a:r>
              <a:rPr lang="en-US" sz="2400" smtClean="0">
                <a:solidFill>
                  <a:schemeClr val="bg1"/>
                </a:solidFill>
              </a:rPr>
              <a:t>Sensitive both to street/community and organizational needs</a:t>
            </a:r>
          </a:p>
          <a:p>
            <a:pPr lvl="1" algn="l">
              <a:lnSpc>
                <a:spcPct val="90000"/>
              </a:lnSpc>
              <a:buFontTx/>
              <a:buChar char="–"/>
            </a:pPr>
            <a:r>
              <a:rPr lang="en-US" sz="2400" smtClean="0">
                <a:solidFill>
                  <a:schemeClr val="bg1"/>
                </a:solidFill>
              </a:rPr>
              <a:t>Able to maintain boundaries</a:t>
            </a:r>
          </a:p>
          <a:p>
            <a:pPr algn="l">
              <a:lnSpc>
                <a:spcPct val="90000"/>
              </a:lnSpc>
              <a:buFontTx/>
              <a:buChar char="•"/>
            </a:pPr>
            <a:endParaRPr lang="en-US" sz="2800" smtClean="0">
              <a:solidFill>
                <a:schemeClr val="bg1"/>
              </a:solidFill>
            </a:endParaRPr>
          </a:p>
          <a:p>
            <a:pPr>
              <a:lnSpc>
                <a:spcPct val="9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The environment</a:t>
            </a:r>
          </a:p>
        </p:txBody>
      </p:sp>
      <p:sp>
        <p:nvSpPr>
          <p:cNvPr id="6147" name="Rectangle 3"/>
          <p:cNvSpPr>
            <a:spLocks noGrp="1" noChangeArrowheads="1"/>
          </p:cNvSpPr>
          <p:nvPr>
            <p:ph type="subTitle" idx="1"/>
          </p:nvPr>
        </p:nvSpPr>
        <p:spPr>
          <a:xfrm>
            <a:off x="1143000" y="1828800"/>
            <a:ext cx="6400800" cy="4800600"/>
          </a:xfrm>
        </p:spPr>
        <p:txBody>
          <a:bodyPr/>
          <a:lstStyle/>
          <a:p>
            <a:pPr lvl="1" algn="l">
              <a:buFontTx/>
              <a:buChar char="–"/>
            </a:pPr>
            <a:r>
              <a:rPr lang="en-US" sz="2400" smtClean="0">
                <a:solidFill>
                  <a:schemeClr val="bg1"/>
                </a:solidFill>
              </a:rPr>
              <a:t>Discrimination and stigma - mistrust </a:t>
            </a:r>
          </a:p>
          <a:p>
            <a:pPr lvl="1" algn="l">
              <a:buFontTx/>
              <a:buChar char="–"/>
            </a:pPr>
            <a:r>
              <a:rPr lang="en-US" sz="2400" smtClean="0">
                <a:solidFill>
                  <a:schemeClr val="bg1"/>
                </a:solidFill>
              </a:rPr>
              <a:t>Hostility – only form of defense</a:t>
            </a:r>
          </a:p>
          <a:p>
            <a:pPr lvl="1" algn="l">
              <a:buFontTx/>
              <a:buChar char="–"/>
            </a:pPr>
            <a:r>
              <a:rPr lang="en-US" sz="2400" smtClean="0">
                <a:solidFill>
                  <a:schemeClr val="bg1"/>
                </a:solidFill>
              </a:rPr>
              <a:t>Manipulation – to access resources</a:t>
            </a:r>
          </a:p>
          <a:p>
            <a:pPr lvl="1" algn="l">
              <a:buFontTx/>
              <a:buChar char="–"/>
            </a:pPr>
            <a:r>
              <a:rPr lang="en-US" sz="2400" smtClean="0">
                <a:solidFill>
                  <a:schemeClr val="bg1"/>
                </a:solidFill>
              </a:rPr>
              <a:t>Resistance by community and law enforcement</a:t>
            </a:r>
          </a:p>
          <a:p>
            <a:pPr lvl="1" algn="l">
              <a:buFontTx/>
              <a:buChar char="–"/>
            </a:pPr>
            <a:r>
              <a:rPr lang="en-US" sz="2400" smtClean="0">
                <a:solidFill>
                  <a:schemeClr val="bg1"/>
                </a:solidFill>
              </a:rPr>
              <a:t>Strong negative emotions – NGOs </a:t>
            </a:r>
          </a:p>
          <a:p>
            <a:pPr lvl="1" algn="l">
              <a:buFontTx/>
              <a:buChar char="–"/>
            </a:pPr>
            <a:r>
              <a:rPr lang="en-US" sz="2400" smtClean="0">
                <a:solidFill>
                  <a:schemeClr val="bg1"/>
                </a:solidFill>
              </a:rPr>
              <a:t>You represent an opportunity for exploitation</a:t>
            </a:r>
          </a:p>
          <a:p>
            <a:pPr lvl="1" algn="l">
              <a:buFontTx/>
              <a:buChar char="–"/>
            </a:pPr>
            <a:r>
              <a:rPr lang="en-US" sz="2400" smtClean="0">
                <a:solidFill>
                  <a:schemeClr val="bg1"/>
                </a:solidFill>
              </a:rPr>
              <a:t>Instant gratification will be sought by people using drugs</a:t>
            </a:r>
          </a:p>
          <a:p>
            <a:pPr algn="l">
              <a:buFontTx/>
              <a:buChar char="•"/>
            </a:pPr>
            <a:endParaRPr lang="en-US" sz="2800" smtClean="0">
              <a:solidFill>
                <a:schemeClr val="bg1"/>
              </a:solidFill>
            </a:endParaRPr>
          </a:p>
          <a:p>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it-IT" i="1" dirty="0" smtClean="0"/>
              <a:t>I tre fattori del </a:t>
            </a:r>
            <a:r>
              <a:rPr lang="it-IT" i="1" dirty="0" err="1" smtClean="0"/>
              <a:t>burnout</a:t>
            </a:r>
            <a:endParaRPr lang="it-IT" dirty="0" smtClean="0"/>
          </a:p>
        </p:txBody>
      </p:sp>
      <p:sp>
        <p:nvSpPr>
          <p:cNvPr id="3" name="Segnaposto contenuto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it-IT" i="1" dirty="0" smtClean="0"/>
              <a:t>	- </a:t>
            </a:r>
            <a:r>
              <a:rPr lang="it-IT" b="1" i="1" dirty="0"/>
              <a:t>Esaurimento emotivo </a:t>
            </a:r>
            <a:r>
              <a:rPr lang="it-IT" sz="2400" i="1" dirty="0"/>
              <a:t>(svuotamento delle risorse emotive</a:t>
            </a:r>
            <a:r>
              <a:rPr lang="it-IT" sz="2400" i="1" dirty="0" smtClean="0"/>
              <a:t>)</a:t>
            </a:r>
            <a:r>
              <a:rPr lang="it-IT" i="1" dirty="0" smtClean="0"/>
              <a:t>: </a:t>
            </a:r>
            <a:r>
              <a:rPr lang="it-IT" sz="2400" dirty="0" smtClean="0">
                <a:latin typeface="Comic Sans MS" pitchFamily="66" charset="0"/>
                <a:cs typeface="Arial" pitchFamily="34" charset="0"/>
              </a:rPr>
              <a:t>emergono stanchezza ed  </a:t>
            </a:r>
            <a:r>
              <a:rPr lang="it-IT" sz="2400" dirty="0">
                <a:latin typeface="Comic Sans MS" pitchFamily="66" charset="0"/>
                <a:cs typeface="Arial" pitchFamily="34" charset="0"/>
              </a:rPr>
              <a:t>affaticamento che si </a:t>
            </a:r>
            <a:r>
              <a:rPr lang="it-IT" sz="2400" dirty="0" smtClean="0">
                <a:latin typeface="Comic Sans MS" pitchFamily="66" charset="0"/>
                <a:cs typeface="Arial" pitchFamily="34" charset="0"/>
              </a:rPr>
              <a:t>manifestano via </a:t>
            </a:r>
            <a:r>
              <a:rPr lang="it-IT" sz="2400" dirty="0">
                <a:latin typeface="Comic Sans MS" pitchFamily="66" charset="0"/>
                <a:cs typeface="Arial" pitchFamily="34" charset="0"/>
              </a:rPr>
              <a:t>via che le risorse emotive </a:t>
            </a:r>
            <a:r>
              <a:rPr lang="it-IT" sz="2400" dirty="0" smtClean="0">
                <a:latin typeface="Comic Sans MS" pitchFamily="66" charset="0"/>
                <a:cs typeface="Arial" pitchFamily="34" charset="0"/>
              </a:rPr>
              <a:t>si riducono </a:t>
            </a:r>
            <a:endParaRPr lang="it-IT" dirty="0" smtClean="0">
              <a:latin typeface="Comic Sans MS" pitchFamily="66" charset="0"/>
              <a:cs typeface="Arial" pitchFamily="34" charset="0"/>
            </a:endParaRPr>
          </a:p>
          <a:p>
            <a:pPr fontAlgn="auto">
              <a:spcAft>
                <a:spcPts val="0"/>
              </a:spcAft>
              <a:defRPr/>
            </a:pPr>
            <a:r>
              <a:rPr lang="it-IT" b="1" i="1" dirty="0" smtClean="0"/>
              <a:t>- </a:t>
            </a:r>
            <a:r>
              <a:rPr lang="it-IT" b="1" i="1" dirty="0"/>
              <a:t>Depersonalizzazione</a:t>
            </a:r>
            <a:r>
              <a:rPr lang="it-IT" i="1" dirty="0"/>
              <a:t>. </a:t>
            </a:r>
            <a:endParaRPr lang="it-IT" i="1" dirty="0" smtClean="0"/>
          </a:p>
          <a:p>
            <a:pPr fontAlgn="auto">
              <a:spcAft>
                <a:spcPts val="0"/>
              </a:spcAft>
              <a:buFont typeface="Arial" pitchFamily="34" charset="0"/>
              <a:buNone/>
              <a:defRPr/>
            </a:pPr>
            <a:r>
              <a:rPr lang="it-IT" sz="2400" dirty="0" smtClean="0">
                <a:latin typeface="Comic Sans MS" pitchFamily="66" charset="0"/>
                <a:cs typeface="Arial" pitchFamily="34" charset="0"/>
              </a:rPr>
              <a:t>	si manifestano atteggiamenti </a:t>
            </a:r>
            <a:r>
              <a:rPr lang="it-IT" sz="2400" dirty="0">
                <a:latin typeface="Comic Sans MS" pitchFamily="66" charset="0"/>
                <a:cs typeface="Arial" pitchFamily="34" charset="0"/>
              </a:rPr>
              <a:t>negativi, di distacco, cinismo o ostilità nei confronti dei colleghi  e delle persone per cui si lavora</a:t>
            </a:r>
            <a:r>
              <a:rPr lang="it-IT" dirty="0"/>
              <a:t>.</a:t>
            </a:r>
          </a:p>
          <a:p>
            <a:pPr fontAlgn="auto">
              <a:spcAft>
                <a:spcPts val="0"/>
              </a:spcAft>
              <a:defRPr/>
            </a:pPr>
            <a:r>
              <a:rPr lang="it-IT" i="1" dirty="0"/>
              <a:t>- </a:t>
            </a:r>
            <a:r>
              <a:rPr lang="it-IT" b="1" i="1" dirty="0"/>
              <a:t>Realizzazione professionale</a:t>
            </a:r>
            <a:r>
              <a:rPr lang="it-IT" i="1" dirty="0"/>
              <a:t>. </a:t>
            </a:r>
            <a:endParaRPr lang="it-IT" i="1" dirty="0" smtClean="0"/>
          </a:p>
          <a:p>
            <a:pPr fontAlgn="auto">
              <a:spcAft>
                <a:spcPts val="0"/>
              </a:spcAft>
              <a:buFont typeface="Arial" pitchFamily="34" charset="0"/>
              <a:buNone/>
              <a:defRPr/>
            </a:pPr>
            <a:r>
              <a:rPr lang="it-IT" sz="2400" dirty="0" smtClean="0">
                <a:latin typeface="Comic Sans MS" pitchFamily="66" charset="0"/>
                <a:cs typeface="Arial" pitchFamily="34" charset="0"/>
              </a:rPr>
              <a:t>	si </a:t>
            </a:r>
            <a:r>
              <a:rPr lang="it-IT" sz="2400" dirty="0">
                <a:latin typeface="Comic Sans MS" pitchFamily="66" charset="0"/>
                <a:cs typeface="Arial" pitchFamily="34" charset="0"/>
              </a:rPr>
              <a:t>concretizza una percezione di inadeguatezza nel lavoro con caduta della stima di se ed riduzione del desiderio di successo.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Vulnerability of outreach staff</a:t>
            </a:r>
          </a:p>
        </p:txBody>
      </p:sp>
      <p:sp>
        <p:nvSpPr>
          <p:cNvPr id="7173" name="Rectangle 5"/>
          <p:cNvSpPr>
            <a:spLocks noGrp="1" noChangeArrowheads="1"/>
          </p:cNvSpPr>
          <p:nvPr>
            <p:ph type="subTitle" idx="1"/>
          </p:nvPr>
        </p:nvSpPr>
        <p:spPr>
          <a:xfrm>
            <a:off x="1143000" y="1828800"/>
            <a:ext cx="6400800" cy="4800600"/>
          </a:xfrm>
        </p:spPr>
        <p:txBody>
          <a:bodyPr/>
          <a:lstStyle/>
          <a:p>
            <a:pPr algn="l">
              <a:lnSpc>
                <a:spcPct val="80000"/>
              </a:lnSpc>
            </a:pPr>
            <a:r>
              <a:rPr lang="en-US" sz="2800" smtClean="0">
                <a:solidFill>
                  <a:srgbClr val="FFFF00"/>
                </a:solidFill>
              </a:rPr>
              <a:t>Psycho social processes and environmental factors</a:t>
            </a:r>
          </a:p>
          <a:p>
            <a:pPr lvl="1" algn="l">
              <a:lnSpc>
                <a:spcPct val="80000"/>
              </a:lnSpc>
              <a:buFontTx/>
              <a:buChar char="–"/>
            </a:pPr>
            <a:r>
              <a:rPr lang="en-US" sz="2400" smtClean="0">
                <a:solidFill>
                  <a:schemeClr val="bg1"/>
                </a:solidFill>
              </a:rPr>
              <a:t>Nature of work – attracts adventurous people</a:t>
            </a:r>
          </a:p>
          <a:p>
            <a:pPr lvl="1" algn="l">
              <a:lnSpc>
                <a:spcPct val="80000"/>
              </a:lnSpc>
              <a:buFontTx/>
              <a:buChar char="–"/>
            </a:pPr>
            <a:r>
              <a:rPr lang="en-US" sz="2400" smtClean="0">
                <a:solidFill>
                  <a:schemeClr val="bg1"/>
                </a:solidFill>
              </a:rPr>
              <a:t>Constant access to drugs</a:t>
            </a:r>
          </a:p>
          <a:p>
            <a:pPr lvl="1" algn="l">
              <a:lnSpc>
                <a:spcPct val="80000"/>
              </a:lnSpc>
              <a:buFontTx/>
              <a:buChar char="–"/>
            </a:pPr>
            <a:r>
              <a:rPr lang="en-US" sz="2400" smtClean="0">
                <a:solidFill>
                  <a:schemeClr val="bg1"/>
                </a:solidFill>
              </a:rPr>
              <a:t>Injection becomes demystified after a while</a:t>
            </a:r>
          </a:p>
          <a:p>
            <a:pPr lvl="1" algn="l">
              <a:lnSpc>
                <a:spcPct val="80000"/>
              </a:lnSpc>
              <a:buFontTx/>
              <a:buChar char="–"/>
            </a:pPr>
            <a:r>
              <a:rPr lang="en-US" sz="2400" smtClean="0">
                <a:solidFill>
                  <a:schemeClr val="bg1"/>
                </a:solidFill>
              </a:rPr>
              <a:t>Solidarity with sub culture</a:t>
            </a:r>
          </a:p>
          <a:p>
            <a:pPr lvl="1" algn="l">
              <a:lnSpc>
                <a:spcPct val="80000"/>
              </a:lnSpc>
              <a:buFontTx/>
              <a:buChar char="–"/>
            </a:pPr>
            <a:r>
              <a:rPr lang="en-US" sz="2400" smtClean="0">
                <a:solidFill>
                  <a:schemeClr val="bg1"/>
                </a:solidFill>
              </a:rPr>
              <a:t>Isolation of outreach workers from other agency staff</a:t>
            </a:r>
          </a:p>
          <a:p>
            <a:pPr lvl="1" algn="l">
              <a:lnSpc>
                <a:spcPct val="80000"/>
              </a:lnSpc>
              <a:buFontTx/>
              <a:buChar char="–"/>
            </a:pPr>
            <a:r>
              <a:rPr lang="en-US" sz="2400" smtClean="0">
                <a:solidFill>
                  <a:schemeClr val="bg1"/>
                </a:solidFill>
              </a:rPr>
              <a:t>Often go to absurd lengths to share common reality with clients</a:t>
            </a:r>
          </a:p>
          <a:p>
            <a:pPr lvl="1" algn="l">
              <a:lnSpc>
                <a:spcPct val="80000"/>
              </a:lnSpc>
              <a:buFontTx/>
              <a:buChar char="–"/>
            </a:pPr>
            <a:r>
              <a:rPr lang="en-US" sz="2400" smtClean="0">
                <a:solidFill>
                  <a:schemeClr val="bg1"/>
                </a:solidFill>
              </a:rPr>
              <a:t>Undervalued – underpaid – disempowered – isolated</a:t>
            </a:r>
          </a:p>
          <a:p>
            <a:pPr lvl="1" algn="l">
              <a:lnSpc>
                <a:spcPct val="80000"/>
              </a:lnSpc>
              <a:buFontTx/>
              <a:buChar char="–"/>
            </a:pPr>
            <a:endParaRPr lang="en-US" sz="2400" smtClean="0">
              <a:solidFill>
                <a:schemeClr val="bg1"/>
              </a:solidFill>
            </a:endParaRPr>
          </a:p>
          <a:p>
            <a:pPr>
              <a:lnSpc>
                <a:spcPct val="80000"/>
              </a:lnSpc>
            </a:pPr>
            <a:endParaRPr lang="en-US" sz="2800" smtClean="0">
              <a:solidFill>
                <a:schemeClr val="bg1"/>
              </a:solidFill>
            </a:endParaRPr>
          </a:p>
          <a:p>
            <a:pPr>
              <a:lnSpc>
                <a:spcPct val="8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Vulnerability of outreach staff</a:t>
            </a:r>
          </a:p>
        </p:txBody>
      </p:sp>
      <p:sp>
        <p:nvSpPr>
          <p:cNvPr id="8195" name="Rectangle 3"/>
          <p:cNvSpPr>
            <a:spLocks noGrp="1" noChangeArrowheads="1"/>
          </p:cNvSpPr>
          <p:nvPr>
            <p:ph type="subTitle" idx="1"/>
          </p:nvPr>
        </p:nvSpPr>
        <p:spPr>
          <a:xfrm>
            <a:off x="1143000" y="1828800"/>
            <a:ext cx="6400800" cy="4800600"/>
          </a:xfrm>
        </p:spPr>
        <p:txBody>
          <a:bodyPr/>
          <a:lstStyle/>
          <a:p>
            <a:pPr algn="l">
              <a:lnSpc>
                <a:spcPct val="90000"/>
              </a:lnSpc>
            </a:pPr>
            <a:r>
              <a:rPr lang="en-US" sz="2400" smtClean="0">
                <a:solidFill>
                  <a:srgbClr val="FFFF00"/>
                </a:solidFill>
              </a:rPr>
              <a:t>Psycho social processes and environmental factors….continued</a:t>
            </a:r>
          </a:p>
          <a:p>
            <a:pPr lvl="1" algn="l">
              <a:lnSpc>
                <a:spcPct val="90000"/>
              </a:lnSpc>
              <a:buFontTx/>
              <a:buChar char="–"/>
            </a:pPr>
            <a:r>
              <a:rPr lang="en-US" sz="2000" smtClean="0">
                <a:solidFill>
                  <a:schemeClr val="bg1"/>
                </a:solidFill>
              </a:rPr>
              <a:t>Outreach workers are often accountable to management with conflicting views</a:t>
            </a:r>
          </a:p>
          <a:p>
            <a:pPr lvl="1" algn="l">
              <a:lnSpc>
                <a:spcPct val="90000"/>
              </a:lnSpc>
              <a:buFontTx/>
              <a:buChar char="–"/>
            </a:pPr>
            <a:r>
              <a:rPr lang="en-US" sz="2000" smtClean="0">
                <a:solidFill>
                  <a:schemeClr val="bg1"/>
                </a:solidFill>
              </a:rPr>
              <a:t>Glamorized by media/others – leads to envy from agency staff</a:t>
            </a:r>
          </a:p>
          <a:p>
            <a:pPr lvl="1" algn="l">
              <a:lnSpc>
                <a:spcPct val="90000"/>
              </a:lnSpc>
              <a:buFontTx/>
              <a:buChar char="–"/>
            </a:pPr>
            <a:r>
              <a:rPr lang="en-US" sz="2000" smtClean="0">
                <a:solidFill>
                  <a:schemeClr val="bg1"/>
                </a:solidFill>
              </a:rPr>
              <a:t>Isolation often results in missing out on professional development opportunities</a:t>
            </a:r>
          </a:p>
          <a:p>
            <a:pPr lvl="1" algn="l">
              <a:lnSpc>
                <a:spcPct val="90000"/>
              </a:lnSpc>
              <a:buFontTx/>
              <a:buChar char="–"/>
            </a:pPr>
            <a:r>
              <a:rPr lang="en-US" sz="2000" smtClean="0">
                <a:solidFill>
                  <a:schemeClr val="bg1"/>
                </a:solidFill>
              </a:rPr>
              <a:t>Anti drug use attitudes at work leads to concealment of drug use – fear, shame and guilt</a:t>
            </a:r>
          </a:p>
          <a:p>
            <a:pPr lvl="1" algn="l">
              <a:lnSpc>
                <a:spcPct val="90000"/>
              </a:lnSpc>
              <a:buFontTx/>
              <a:buChar char="–"/>
            </a:pPr>
            <a:r>
              <a:rPr lang="en-US" sz="2000" smtClean="0">
                <a:solidFill>
                  <a:schemeClr val="bg1"/>
                </a:solidFill>
              </a:rPr>
              <a:t>Insufficient training and skills to cope with such stressors</a:t>
            </a:r>
          </a:p>
          <a:p>
            <a:pPr lvl="1" algn="l">
              <a:lnSpc>
                <a:spcPct val="90000"/>
              </a:lnSpc>
              <a:buFontTx/>
              <a:buChar char="–"/>
            </a:pPr>
            <a:r>
              <a:rPr lang="en-US" sz="2000" smtClean="0">
                <a:solidFill>
                  <a:schemeClr val="bg1"/>
                </a:solidFill>
              </a:rPr>
              <a:t>Often insufficient monitoring/accountability</a:t>
            </a:r>
          </a:p>
          <a:p>
            <a:pPr lvl="1" algn="l">
              <a:lnSpc>
                <a:spcPct val="90000"/>
              </a:lnSpc>
              <a:buFontTx/>
              <a:buChar char="–"/>
            </a:pPr>
            <a:endParaRPr lang="en-US" sz="20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Vulnerability of outreach staff</a:t>
            </a:r>
          </a:p>
        </p:txBody>
      </p:sp>
      <p:sp>
        <p:nvSpPr>
          <p:cNvPr id="9219" name="Rectangle 3"/>
          <p:cNvSpPr>
            <a:spLocks noGrp="1" noChangeArrowheads="1"/>
          </p:cNvSpPr>
          <p:nvPr>
            <p:ph type="subTitle" idx="1"/>
          </p:nvPr>
        </p:nvSpPr>
        <p:spPr>
          <a:xfrm>
            <a:off x="1143000" y="1828800"/>
            <a:ext cx="6400800" cy="4800600"/>
          </a:xfrm>
        </p:spPr>
        <p:txBody>
          <a:bodyPr/>
          <a:lstStyle/>
          <a:p>
            <a:pPr algn="l"/>
            <a:r>
              <a:rPr lang="en-US" sz="2800" smtClean="0">
                <a:solidFill>
                  <a:srgbClr val="FFFF00"/>
                </a:solidFill>
              </a:rPr>
              <a:t>Personal factors</a:t>
            </a:r>
          </a:p>
          <a:p>
            <a:pPr lvl="1" algn="l">
              <a:buFontTx/>
              <a:buChar char="–"/>
            </a:pPr>
            <a:r>
              <a:rPr lang="en-US" sz="2400" smtClean="0">
                <a:solidFill>
                  <a:schemeClr val="bg1"/>
                </a:solidFill>
              </a:rPr>
              <a:t>Early recovery</a:t>
            </a:r>
          </a:p>
          <a:p>
            <a:pPr lvl="1" algn="l">
              <a:buFontTx/>
              <a:buChar char="–"/>
            </a:pPr>
            <a:r>
              <a:rPr lang="en-US" sz="2400" smtClean="0">
                <a:solidFill>
                  <a:schemeClr val="bg1"/>
                </a:solidFill>
              </a:rPr>
              <a:t>Poor economic status</a:t>
            </a:r>
          </a:p>
          <a:p>
            <a:pPr lvl="1" algn="l">
              <a:buFontTx/>
              <a:buChar char="–"/>
            </a:pPr>
            <a:r>
              <a:rPr lang="en-US" sz="2400" smtClean="0">
                <a:solidFill>
                  <a:schemeClr val="bg1"/>
                </a:solidFill>
              </a:rPr>
              <a:t>In experience of working environment and work ethics/attitude</a:t>
            </a:r>
          </a:p>
          <a:p>
            <a:pPr lvl="1" algn="l">
              <a:buFontTx/>
              <a:buChar char="–"/>
            </a:pPr>
            <a:r>
              <a:rPr lang="en-US" sz="2400" smtClean="0">
                <a:solidFill>
                  <a:schemeClr val="bg1"/>
                </a:solidFill>
              </a:rPr>
              <a:t>Over confidence</a:t>
            </a:r>
          </a:p>
          <a:p>
            <a:pPr lvl="1" algn="l">
              <a:buFontTx/>
              <a:buChar char="–"/>
            </a:pPr>
            <a:r>
              <a:rPr lang="en-US" sz="2400" smtClean="0">
                <a:solidFill>
                  <a:schemeClr val="bg1"/>
                </a:solidFill>
              </a:rPr>
              <a:t>Disturbed family relationships</a:t>
            </a:r>
          </a:p>
          <a:p>
            <a:pPr lvl="1" algn="l">
              <a:buFontTx/>
              <a:buChar char="–"/>
            </a:pPr>
            <a:r>
              <a:rPr lang="en-US" sz="2400" smtClean="0">
                <a:solidFill>
                  <a:schemeClr val="bg1"/>
                </a:solidFill>
              </a:rPr>
              <a:t>Poor social interaction outside of clients/staff</a:t>
            </a:r>
          </a:p>
          <a:p>
            <a:pPr lvl="1" algn="l">
              <a:buFontTx/>
              <a:buChar char="–"/>
            </a:pPr>
            <a:r>
              <a:rPr lang="en-US" sz="2400" smtClean="0">
                <a:solidFill>
                  <a:schemeClr val="bg1"/>
                </a:solidFill>
              </a:rPr>
              <a:t>Fewer de-stressors in daily living</a:t>
            </a:r>
          </a:p>
          <a:p>
            <a:pPr lvl="1" algn="l">
              <a:buFontTx/>
              <a:buChar char="–"/>
            </a:pPr>
            <a:endParaRPr lang="en-US" sz="2400" smtClean="0">
              <a:solidFill>
                <a:schemeClr val="bg1"/>
              </a:solidFill>
            </a:endParaRPr>
          </a:p>
          <a:p>
            <a:endParaRPr lang="en-US" sz="2800" smtClean="0">
              <a:solidFill>
                <a:schemeClr val="bg1"/>
              </a:solidFill>
            </a:endParaRPr>
          </a:p>
          <a:p>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Minimizing relapse </a:t>
            </a:r>
            <a:br>
              <a:rPr lang="en-US" smtClean="0">
                <a:solidFill>
                  <a:schemeClr val="bg1"/>
                </a:solidFill>
              </a:rPr>
            </a:br>
            <a:r>
              <a:rPr lang="en-US" smtClean="0">
                <a:solidFill>
                  <a:schemeClr val="bg1"/>
                </a:solidFill>
              </a:rPr>
              <a:t>and burnout</a:t>
            </a:r>
          </a:p>
        </p:txBody>
      </p:sp>
      <p:sp>
        <p:nvSpPr>
          <p:cNvPr id="10243" name="Rectangle 3"/>
          <p:cNvSpPr>
            <a:spLocks noGrp="1" noChangeArrowheads="1"/>
          </p:cNvSpPr>
          <p:nvPr>
            <p:ph type="subTitle" idx="1"/>
          </p:nvPr>
        </p:nvSpPr>
        <p:spPr>
          <a:xfrm>
            <a:off x="1143000" y="1828800"/>
            <a:ext cx="6400800" cy="4800600"/>
          </a:xfrm>
        </p:spPr>
        <p:txBody>
          <a:bodyPr/>
          <a:lstStyle/>
          <a:p>
            <a:pPr algn="l">
              <a:lnSpc>
                <a:spcPct val="90000"/>
              </a:lnSpc>
            </a:pPr>
            <a:r>
              <a:rPr lang="en-US" sz="2800" smtClean="0">
                <a:solidFill>
                  <a:srgbClr val="FFFF00"/>
                </a:solidFill>
              </a:rPr>
              <a:t>Organizational level</a:t>
            </a:r>
          </a:p>
          <a:p>
            <a:pPr lvl="1" algn="l">
              <a:lnSpc>
                <a:spcPct val="90000"/>
              </a:lnSpc>
              <a:buFontTx/>
              <a:buChar char="–"/>
            </a:pPr>
            <a:r>
              <a:rPr lang="en-US" sz="2400" smtClean="0">
                <a:solidFill>
                  <a:schemeClr val="bg1"/>
                </a:solidFill>
              </a:rPr>
              <a:t>Involve outreach staff to develop strategies to minimize relapse and burnout</a:t>
            </a:r>
          </a:p>
          <a:p>
            <a:pPr lvl="1" algn="l">
              <a:lnSpc>
                <a:spcPct val="90000"/>
              </a:lnSpc>
              <a:buFontTx/>
              <a:buChar char="–"/>
            </a:pPr>
            <a:r>
              <a:rPr lang="en-US" sz="2400" smtClean="0">
                <a:solidFill>
                  <a:schemeClr val="bg1"/>
                </a:solidFill>
              </a:rPr>
              <a:t>A clear friendly policy to protect the work integrity and health/well being of staff</a:t>
            </a:r>
          </a:p>
          <a:p>
            <a:pPr lvl="1" algn="l">
              <a:lnSpc>
                <a:spcPct val="90000"/>
              </a:lnSpc>
              <a:buFontTx/>
              <a:buChar char="–"/>
            </a:pPr>
            <a:r>
              <a:rPr lang="en-US" sz="2400" smtClean="0">
                <a:solidFill>
                  <a:schemeClr val="bg1"/>
                </a:solidFill>
              </a:rPr>
              <a:t>Realistic and clearly defined criteria for selection of outreach staff</a:t>
            </a:r>
          </a:p>
          <a:p>
            <a:pPr lvl="1" algn="l">
              <a:lnSpc>
                <a:spcPct val="90000"/>
              </a:lnSpc>
              <a:buFontTx/>
              <a:buChar char="–"/>
            </a:pPr>
            <a:r>
              <a:rPr lang="en-US" sz="2400" smtClean="0">
                <a:solidFill>
                  <a:schemeClr val="bg1"/>
                </a:solidFill>
              </a:rPr>
              <a:t>Tailored and needs based on going training </a:t>
            </a:r>
          </a:p>
          <a:p>
            <a:pPr lvl="1" algn="l">
              <a:lnSpc>
                <a:spcPct val="90000"/>
              </a:lnSpc>
              <a:buFontTx/>
              <a:buChar char="–"/>
            </a:pPr>
            <a:r>
              <a:rPr lang="en-US" sz="2400" smtClean="0">
                <a:solidFill>
                  <a:schemeClr val="bg1"/>
                </a:solidFill>
              </a:rPr>
              <a:t>Inter department shuffling to avoid boredom and burn out and minimize isolation from agency staff</a:t>
            </a:r>
          </a:p>
          <a:p>
            <a:pPr lvl="1" algn="l">
              <a:lnSpc>
                <a:spcPct val="90000"/>
              </a:lnSpc>
              <a:buFontTx/>
              <a:buChar char="–"/>
            </a:pPr>
            <a:endParaRPr lang="en-US" sz="2400" smtClean="0">
              <a:solidFill>
                <a:schemeClr val="bg1"/>
              </a:solidFill>
            </a:endParaRPr>
          </a:p>
          <a:p>
            <a:pPr lvl="1" algn="l">
              <a:lnSpc>
                <a:spcPct val="90000"/>
              </a:lnSpc>
              <a:buFontTx/>
              <a:buChar char="–"/>
            </a:pPr>
            <a:endParaRPr lang="en-US" sz="24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Minimizing relapse </a:t>
            </a:r>
            <a:br>
              <a:rPr lang="en-US" smtClean="0">
                <a:solidFill>
                  <a:schemeClr val="bg1"/>
                </a:solidFill>
              </a:rPr>
            </a:br>
            <a:r>
              <a:rPr lang="en-US" smtClean="0">
                <a:solidFill>
                  <a:schemeClr val="bg1"/>
                </a:solidFill>
              </a:rPr>
              <a:t>and burnout</a:t>
            </a:r>
          </a:p>
        </p:txBody>
      </p:sp>
      <p:sp>
        <p:nvSpPr>
          <p:cNvPr id="11267" name="Rectangle 3"/>
          <p:cNvSpPr>
            <a:spLocks noGrp="1" noChangeArrowheads="1"/>
          </p:cNvSpPr>
          <p:nvPr>
            <p:ph type="subTitle" idx="1"/>
          </p:nvPr>
        </p:nvSpPr>
        <p:spPr>
          <a:xfrm>
            <a:off x="1143000" y="1828800"/>
            <a:ext cx="6400800" cy="4800600"/>
          </a:xfrm>
        </p:spPr>
        <p:txBody>
          <a:bodyPr/>
          <a:lstStyle/>
          <a:p>
            <a:pPr algn="l">
              <a:lnSpc>
                <a:spcPct val="90000"/>
              </a:lnSpc>
            </a:pPr>
            <a:r>
              <a:rPr lang="en-US" sz="2800" smtClean="0">
                <a:solidFill>
                  <a:srgbClr val="FFFF00"/>
                </a:solidFill>
              </a:rPr>
              <a:t>Organizational level…continued</a:t>
            </a:r>
          </a:p>
          <a:p>
            <a:pPr lvl="1" algn="l">
              <a:lnSpc>
                <a:spcPct val="90000"/>
              </a:lnSpc>
              <a:buFontTx/>
              <a:buChar char="–"/>
            </a:pPr>
            <a:r>
              <a:rPr lang="en-US" sz="2400" smtClean="0">
                <a:solidFill>
                  <a:schemeClr val="bg1"/>
                </a:solidFill>
              </a:rPr>
              <a:t>Re-visit salary/incentive structure and should be at par</a:t>
            </a:r>
          </a:p>
          <a:p>
            <a:pPr lvl="1" algn="l">
              <a:lnSpc>
                <a:spcPct val="90000"/>
              </a:lnSpc>
              <a:buFontTx/>
              <a:buChar char="–"/>
            </a:pPr>
            <a:r>
              <a:rPr lang="en-US" sz="2400" smtClean="0">
                <a:solidFill>
                  <a:schemeClr val="bg1"/>
                </a:solidFill>
              </a:rPr>
              <a:t>Provide support / counseling </a:t>
            </a:r>
          </a:p>
          <a:p>
            <a:pPr lvl="1" algn="l">
              <a:lnSpc>
                <a:spcPct val="90000"/>
              </a:lnSpc>
              <a:buFontTx/>
              <a:buChar char="–"/>
            </a:pPr>
            <a:r>
              <a:rPr lang="en-US" sz="2400" smtClean="0">
                <a:solidFill>
                  <a:schemeClr val="bg1"/>
                </a:solidFill>
              </a:rPr>
              <a:t>On going on site monitoring and feed back</a:t>
            </a:r>
          </a:p>
          <a:p>
            <a:pPr lvl="1" algn="l">
              <a:lnSpc>
                <a:spcPct val="90000"/>
              </a:lnSpc>
              <a:buFontTx/>
              <a:buChar char="–"/>
            </a:pPr>
            <a:r>
              <a:rPr lang="en-US" sz="2400" smtClean="0">
                <a:solidFill>
                  <a:schemeClr val="bg1"/>
                </a:solidFill>
              </a:rPr>
              <a:t>Involvement of out reach staff in organizational activities / processes – ownership</a:t>
            </a:r>
          </a:p>
          <a:p>
            <a:pPr lvl="1" algn="l">
              <a:lnSpc>
                <a:spcPct val="90000"/>
              </a:lnSpc>
              <a:buFontTx/>
              <a:buChar char="–"/>
            </a:pPr>
            <a:r>
              <a:rPr lang="en-US" sz="2400" smtClean="0">
                <a:solidFill>
                  <a:schemeClr val="bg1"/>
                </a:solidFill>
              </a:rPr>
              <a:t>Specialized support in case of chronic / drug use</a:t>
            </a:r>
          </a:p>
          <a:p>
            <a:pPr lvl="1" algn="l">
              <a:lnSpc>
                <a:spcPct val="90000"/>
              </a:lnSpc>
              <a:buFontTx/>
              <a:buChar char="–"/>
            </a:pPr>
            <a:r>
              <a:rPr lang="en-US" sz="2400" smtClean="0">
                <a:solidFill>
                  <a:schemeClr val="bg1"/>
                </a:solidFill>
              </a:rPr>
              <a:t>Encourage alternate social networks</a:t>
            </a:r>
          </a:p>
          <a:p>
            <a:pPr lvl="1" algn="l">
              <a:lnSpc>
                <a:spcPct val="90000"/>
              </a:lnSpc>
              <a:buFontTx/>
              <a:buChar char="–"/>
            </a:pPr>
            <a:endParaRPr lang="en-US" sz="2400" smtClean="0">
              <a:solidFill>
                <a:schemeClr val="bg1"/>
              </a:solidFill>
            </a:endParaRPr>
          </a:p>
          <a:p>
            <a:pPr lvl="1" algn="l">
              <a:lnSpc>
                <a:spcPct val="90000"/>
              </a:lnSpc>
              <a:buFontTx/>
              <a:buChar char="–"/>
            </a:pPr>
            <a:endParaRPr lang="en-US" sz="2400" smtClean="0">
              <a:solidFill>
                <a:schemeClr val="bg1"/>
              </a:solidFill>
            </a:endParaRPr>
          </a:p>
          <a:p>
            <a:pPr lvl="1" algn="l">
              <a:lnSpc>
                <a:spcPct val="90000"/>
              </a:lnSpc>
              <a:buFontTx/>
              <a:buChar char="–"/>
            </a:pPr>
            <a:endParaRPr lang="en-US" sz="2400" smtClean="0">
              <a:solidFill>
                <a:schemeClr val="bg1"/>
              </a:solidFill>
            </a:endParaRPr>
          </a:p>
          <a:p>
            <a:pPr lvl="1" algn="l">
              <a:lnSpc>
                <a:spcPct val="90000"/>
              </a:lnSpc>
              <a:buFontTx/>
              <a:buChar char="–"/>
            </a:pPr>
            <a:endParaRPr lang="en-US" sz="24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Examples of </a:t>
            </a:r>
            <a:br>
              <a:rPr lang="en-US" smtClean="0">
                <a:solidFill>
                  <a:schemeClr val="bg1"/>
                </a:solidFill>
              </a:rPr>
            </a:br>
            <a:r>
              <a:rPr lang="en-US" smtClean="0">
                <a:solidFill>
                  <a:schemeClr val="bg1"/>
                </a:solidFill>
              </a:rPr>
              <a:t>disciplinary action</a:t>
            </a:r>
          </a:p>
        </p:txBody>
      </p:sp>
      <p:sp>
        <p:nvSpPr>
          <p:cNvPr id="12291" name="Rectangle 3"/>
          <p:cNvSpPr>
            <a:spLocks noGrp="1" noChangeArrowheads="1"/>
          </p:cNvSpPr>
          <p:nvPr>
            <p:ph type="subTitle" idx="1"/>
          </p:nvPr>
        </p:nvSpPr>
        <p:spPr>
          <a:xfrm>
            <a:off x="1371600" y="1752600"/>
            <a:ext cx="6400800" cy="4800600"/>
          </a:xfrm>
        </p:spPr>
        <p:txBody>
          <a:bodyPr/>
          <a:lstStyle/>
          <a:p>
            <a:pPr algn="l"/>
            <a:r>
              <a:rPr lang="en-US" smtClean="0">
                <a:solidFill>
                  <a:srgbClr val="FFFF00"/>
                </a:solidFill>
              </a:rPr>
              <a:t>Requires a warning…</a:t>
            </a:r>
          </a:p>
          <a:p>
            <a:pPr lvl="1" algn="l">
              <a:buFontTx/>
              <a:buChar char="–"/>
            </a:pPr>
            <a:r>
              <a:rPr lang="en-US" smtClean="0">
                <a:solidFill>
                  <a:schemeClr val="bg1"/>
                </a:solidFill>
              </a:rPr>
              <a:t>Lending money to clients and service users </a:t>
            </a:r>
          </a:p>
          <a:p>
            <a:pPr lvl="1" algn="l">
              <a:buFontTx/>
              <a:buChar char="–"/>
            </a:pPr>
            <a:r>
              <a:rPr lang="en-US" smtClean="0">
                <a:solidFill>
                  <a:schemeClr val="bg1"/>
                </a:solidFill>
              </a:rPr>
              <a:t>Looking sleepy and incoherent during office hours (not including side-effects of script medication) </a:t>
            </a:r>
          </a:p>
          <a:p>
            <a:pPr lvl="1" algn="l">
              <a:buFontTx/>
              <a:buChar char="–"/>
            </a:pPr>
            <a:r>
              <a:rPr lang="en-US" smtClean="0">
                <a:solidFill>
                  <a:schemeClr val="bg1"/>
                </a:solidFill>
              </a:rPr>
              <a:t>Failure to attend a shift without calling in advance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1143000" y="1828800"/>
            <a:ext cx="6400800" cy="4800600"/>
          </a:xfrm>
        </p:spPr>
        <p:txBody>
          <a:bodyPr rtlCol="0">
            <a:normAutofit/>
          </a:bodyPr>
          <a:lstStyle/>
          <a:p>
            <a:pPr algn="l" fontAlgn="auto">
              <a:spcAft>
                <a:spcPts val="0"/>
              </a:spcAft>
              <a:defRPr/>
            </a:pPr>
            <a:r>
              <a:rPr lang="en-US">
                <a:solidFill>
                  <a:srgbClr val="FFFF00"/>
                </a:solidFill>
              </a:rPr>
              <a:t>Requires temporary suspension…</a:t>
            </a:r>
          </a:p>
          <a:p>
            <a:pPr lvl="1" algn="l" fontAlgn="auto">
              <a:spcAft>
                <a:spcPts val="0"/>
              </a:spcAft>
              <a:buFontTx/>
              <a:buChar char="–"/>
              <a:defRPr/>
            </a:pPr>
            <a:r>
              <a:rPr lang="en-US">
                <a:solidFill>
                  <a:schemeClr val="bg1"/>
                </a:solidFill>
              </a:rPr>
              <a:t>Purchasing drugs from clients </a:t>
            </a:r>
          </a:p>
          <a:p>
            <a:pPr lvl="1" algn="l" fontAlgn="auto">
              <a:spcAft>
                <a:spcPts val="0"/>
              </a:spcAft>
              <a:buFontTx/>
              <a:buChar char="–"/>
              <a:defRPr/>
            </a:pPr>
            <a:r>
              <a:rPr lang="en-US">
                <a:solidFill>
                  <a:schemeClr val="bg1"/>
                </a:solidFill>
              </a:rPr>
              <a:t>Borrowing money from clients </a:t>
            </a:r>
          </a:p>
          <a:p>
            <a:pPr lvl="1" algn="l" fontAlgn="auto">
              <a:spcAft>
                <a:spcPts val="0"/>
              </a:spcAft>
              <a:buFontTx/>
              <a:buChar char="–"/>
              <a:defRPr/>
            </a:pPr>
            <a:r>
              <a:rPr lang="en-US">
                <a:solidFill>
                  <a:schemeClr val="bg1"/>
                </a:solidFill>
              </a:rPr>
              <a:t>Coming to work inebriated </a:t>
            </a:r>
          </a:p>
          <a:p>
            <a:pPr lvl="1" algn="l" fontAlgn="auto">
              <a:spcAft>
                <a:spcPts val="0"/>
              </a:spcAft>
              <a:buFontTx/>
              <a:buChar char="–"/>
              <a:defRPr/>
            </a:pPr>
            <a:r>
              <a:rPr lang="en-US">
                <a:solidFill>
                  <a:schemeClr val="bg1"/>
                </a:solidFill>
              </a:rPr>
              <a:t>Nodding out during office hours </a:t>
            </a:r>
          </a:p>
          <a:p>
            <a:pPr lvl="1" algn="l" fontAlgn="auto">
              <a:spcAft>
                <a:spcPts val="0"/>
              </a:spcAft>
              <a:buFontTx/>
              <a:buChar char="–"/>
              <a:defRPr/>
            </a:pPr>
            <a:r>
              <a:rPr lang="en-US">
                <a:solidFill>
                  <a:schemeClr val="bg1"/>
                </a:solidFill>
              </a:rPr>
              <a:t>Being consistently late for work</a:t>
            </a:r>
          </a:p>
          <a:p>
            <a:pPr lvl="1" algn="l" fontAlgn="auto">
              <a:spcAft>
                <a:spcPts val="0"/>
              </a:spcAft>
              <a:buFontTx/>
              <a:buChar char="–"/>
              <a:defRPr/>
            </a:pPr>
            <a:r>
              <a:rPr lang="en-US">
                <a:solidFill>
                  <a:schemeClr val="bg1"/>
                </a:solidFill>
              </a:rPr>
              <a:t>Failure to attend work several times without calling in </a:t>
            </a:r>
          </a:p>
          <a:p>
            <a:pPr lvl="1" algn="l" fontAlgn="auto">
              <a:spcAft>
                <a:spcPts val="0"/>
              </a:spcAft>
              <a:buFontTx/>
              <a:buChar char="–"/>
              <a:defRPr/>
            </a:pPr>
            <a:r>
              <a:rPr lang="en-US">
                <a:solidFill>
                  <a:schemeClr val="bg1"/>
                </a:solidFill>
              </a:rPr>
              <a:t>Doing drugs with clients</a:t>
            </a:r>
            <a:r>
              <a:rPr lang="en-US"/>
              <a:t> </a:t>
            </a:r>
            <a:endParaRPr lang="en-US">
              <a:solidFill>
                <a:schemeClr val="bg1"/>
              </a:solidFill>
            </a:endParaRPr>
          </a:p>
          <a:p>
            <a:pPr lvl="1" algn="l" fontAlgn="auto">
              <a:spcAft>
                <a:spcPts val="0"/>
              </a:spcAft>
              <a:buFontTx/>
              <a:buChar char="–"/>
              <a:defRPr/>
            </a:pPr>
            <a:endParaRPr lang="en-US">
              <a:solidFill>
                <a:schemeClr val="bg1"/>
              </a:solidFill>
            </a:endParaRPr>
          </a:p>
          <a:p>
            <a:pPr fontAlgn="auto">
              <a:spcAft>
                <a:spcPts val="0"/>
              </a:spcAft>
              <a:defRPr/>
            </a:pPr>
            <a:endParaRPr lang="en-US">
              <a:solidFill>
                <a:schemeClr val="bg1"/>
              </a:solidFill>
            </a:endParaRPr>
          </a:p>
          <a:p>
            <a:pPr fontAlgn="auto">
              <a:spcAft>
                <a:spcPts val="0"/>
              </a:spcAft>
              <a:defRPr/>
            </a:pPr>
            <a:endParaRPr lang="en-US">
              <a:solidFill>
                <a:schemeClr val="bg1"/>
              </a:solidFill>
            </a:endParaRPr>
          </a:p>
        </p:txBody>
      </p:sp>
      <p:sp>
        <p:nvSpPr>
          <p:cNvPr id="13317" name="Rectangle 5"/>
          <p:cNvSpPr>
            <a:spLocks noGrp="1" noChangeArrowheads="1"/>
          </p:cNvSpPr>
          <p:nvPr>
            <p:ph type="ctrTitle"/>
          </p:nvPr>
        </p:nvSpPr>
        <p:spPr>
          <a:xfrm>
            <a:off x="762000" y="381000"/>
            <a:ext cx="7772400" cy="1470025"/>
          </a:xfrm>
        </p:spPr>
        <p:txBody>
          <a:bodyPr/>
          <a:lstStyle/>
          <a:p>
            <a:r>
              <a:rPr lang="en-US" smtClean="0">
                <a:solidFill>
                  <a:schemeClr val="bg1"/>
                </a:solidFill>
              </a:rPr>
              <a:t> Examples of </a:t>
            </a:r>
            <a:br>
              <a:rPr lang="en-US" smtClean="0">
                <a:solidFill>
                  <a:schemeClr val="bg1"/>
                </a:solidFill>
              </a:rPr>
            </a:br>
            <a:r>
              <a:rPr lang="en-US" smtClean="0">
                <a:solidFill>
                  <a:schemeClr val="bg1"/>
                </a:solidFill>
              </a:rPr>
              <a:t>disciplinary action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1143000" y="1828800"/>
            <a:ext cx="6400800" cy="4800600"/>
          </a:xfrm>
        </p:spPr>
        <p:txBody>
          <a:bodyPr/>
          <a:lstStyle/>
          <a:p>
            <a:pPr algn="l">
              <a:lnSpc>
                <a:spcPct val="80000"/>
              </a:lnSpc>
            </a:pPr>
            <a:r>
              <a:rPr lang="en-US" sz="2400" smtClean="0">
                <a:solidFill>
                  <a:srgbClr val="FFFF00"/>
                </a:solidFill>
              </a:rPr>
              <a:t>Requires dismissal…</a:t>
            </a:r>
          </a:p>
          <a:p>
            <a:pPr lvl="1" algn="l">
              <a:lnSpc>
                <a:spcPct val="80000"/>
              </a:lnSpc>
              <a:buFontTx/>
              <a:buChar char="–"/>
            </a:pPr>
            <a:r>
              <a:rPr lang="en-US" sz="2000" smtClean="0">
                <a:solidFill>
                  <a:schemeClr val="bg1"/>
                </a:solidFill>
              </a:rPr>
              <a:t>Selling drugs to service users </a:t>
            </a:r>
          </a:p>
          <a:p>
            <a:pPr lvl="1" algn="l">
              <a:lnSpc>
                <a:spcPct val="80000"/>
              </a:lnSpc>
              <a:buFontTx/>
              <a:buChar char="–"/>
            </a:pPr>
            <a:r>
              <a:rPr lang="en-US" sz="2000" smtClean="0">
                <a:solidFill>
                  <a:schemeClr val="bg1"/>
                </a:solidFill>
              </a:rPr>
              <a:t>Violating confidentiality of users and dealers</a:t>
            </a:r>
          </a:p>
          <a:p>
            <a:pPr lvl="1" algn="l">
              <a:lnSpc>
                <a:spcPct val="80000"/>
              </a:lnSpc>
              <a:buFontTx/>
              <a:buChar char="–"/>
            </a:pPr>
            <a:r>
              <a:rPr lang="en-US" sz="2000" smtClean="0">
                <a:solidFill>
                  <a:schemeClr val="bg1"/>
                </a:solidFill>
              </a:rPr>
              <a:t>Injecting drugs into the veins, skin, or muscles of service users </a:t>
            </a:r>
          </a:p>
          <a:p>
            <a:pPr lvl="1" algn="l">
              <a:lnSpc>
                <a:spcPct val="80000"/>
              </a:lnSpc>
              <a:buFontTx/>
              <a:buChar char="–"/>
            </a:pPr>
            <a:r>
              <a:rPr lang="en-US" sz="2000" smtClean="0">
                <a:solidFill>
                  <a:schemeClr val="bg1"/>
                </a:solidFill>
              </a:rPr>
              <a:t>Doing drugs with clients in the office </a:t>
            </a:r>
          </a:p>
          <a:p>
            <a:pPr lvl="1" algn="l">
              <a:lnSpc>
                <a:spcPct val="80000"/>
              </a:lnSpc>
              <a:buFontTx/>
              <a:buChar char="–"/>
            </a:pPr>
            <a:r>
              <a:rPr lang="en-US" sz="2000" smtClean="0">
                <a:solidFill>
                  <a:schemeClr val="bg1"/>
                </a:solidFill>
              </a:rPr>
              <a:t>Coming to work inebriated after several warnings and suspensions </a:t>
            </a:r>
          </a:p>
          <a:p>
            <a:pPr lvl="1" algn="l">
              <a:lnSpc>
                <a:spcPct val="80000"/>
              </a:lnSpc>
              <a:buFontTx/>
              <a:buChar char="–"/>
            </a:pPr>
            <a:r>
              <a:rPr lang="en-US" sz="2000" smtClean="0">
                <a:solidFill>
                  <a:schemeClr val="bg1"/>
                </a:solidFill>
              </a:rPr>
              <a:t>Failure to deliver service due to an outstanding debt(s) </a:t>
            </a:r>
          </a:p>
          <a:p>
            <a:pPr lvl="1" algn="l">
              <a:lnSpc>
                <a:spcPct val="80000"/>
              </a:lnSpc>
              <a:buFontTx/>
              <a:buChar char="–"/>
            </a:pPr>
            <a:r>
              <a:rPr lang="en-US" sz="2000" smtClean="0">
                <a:solidFill>
                  <a:schemeClr val="bg1"/>
                </a:solidFill>
              </a:rPr>
              <a:t>Threatening clients for not paying their debts </a:t>
            </a:r>
          </a:p>
          <a:p>
            <a:pPr lvl="1" algn="l">
              <a:lnSpc>
                <a:spcPct val="80000"/>
              </a:lnSpc>
              <a:buFontTx/>
              <a:buChar char="–"/>
            </a:pPr>
            <a:r>
              <a:rPr lang="en-US" sz="2000" smtClean="0">
                <a:solidFill>
                  <a:schemeClr val="bg1"/>
                </a:solidFill>
              </a:rPr>
              <a:t>Consistently being late for work after several warnings </a:t>
            </a:r>
          </a:p>
          <a:p>
            <a:pPr lvl="1" algn="l">
              <a:lnSpc>
                <a:spcPct val="80000"/>
              </a:lnSpc>
              <a:buFontTx/>
              <a:buChar char="–"/>
            </a:pPr>
            <a:r>
              <a:rPr lang="en-US" sz="2000" smtClean="0">
                <a:solidFill>
                  <a:schemeClr val="bg1"/>
                </a:solidFill>
              </a:rPr>
              <a:t>Consistently being absent from work after several warnings </a:t>
            </a:r>
          </a:p>
          <a:p>
            <a:pPr lvl="1" algn="l">
              <a:lnSpc>
                <a:spcPct val="80000"/>
              </a:lnSpc>
              <a:buFontTx/>
              <a:buChar char="–"/>
            </a:pPr>
            <a:endParaRPr lang="en-US" sz="2000" smtClean="0">
              <a:solidFill>
                <a:schemeClr val="bg1"/>
              </a:solidFill>
            </a:endParaRPr>
          </a:p>
          <a:p>
            <a:pPr>
              <a:lnSpc>
                <a:spcPct val="80000"/>
              </a:lnSpc>
            </a:pPr>
            <a:endParaRPr lang="en-US" sz="2400" smtClean="0">
              <a:solidFill>
                <a:schemeClr val="bg1"/>
              </a:solidFill>
            </a:endParaRPr>
          </a:p>
          <a:p>
            <a:pPr>
              <a:lnSpc>
                <a:spcPct val="80000"/>
              </a:lnSpc>
            </a:pPr>
            <a:endParaRPr lang="en-US" sz="2400" smtClean="0">
              <a:solidFill>
                <a:schemeClr val="bg1"/>
              </a:solidFill>
            </a:endParaRPr>
          </a:p>
        </p:txBody>
      </p:sp>
      <p:sp>
        <p:nvSpPr>
          <p:cNvPr id="14339" name="Rectangle 3"/>
          <p:cNvSpPr>
            <a:spLocks noGrp="1" noChangeArrowheads="1"/>
          </p:cNvSpPr>
          <p:nvPr>
            <p:ph type="ctrTitle"/>
          </p:nvPr>
        </p:nvSpPr>
        <p:spPr>
          <a:xfrm>
            <a:off x="762000" y="381000"/>
            <a:ext cx="7772400" cy="1470025"/>
          </a:xfrm>
        </p:spPr>
        <p:txBody>
          <a:bodyPr/>
          <a:lstStyle/>
          <a:p>
            <a:r>
              <a:rPr lang="en-US" smtClean="0">
                <a:solidFill>
                  <a:schemeClr val="bg1"/>
                </a:solidFill>
              </a:rPr>
              <a:t> Examples of </a:t>
            </a:r>
            <a:br>
              <a:rPr lang="en-US" smtClean="0">
                <a:solidFill>
                  <a:schemeClr val="bg1"/>
                </a:solidFill>
              </a:rPr>
            </a:br>
            <a:r>
              <a:rPr lang="en-US" smtClean="0">
                <a:solidFill>
                  <a:schemeClr val="bg1"/>
                </a:solidFill>
              </a:rPr>
              <a:t>disciplinary action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304800"/>
            <a:ext cx="7772400" cy="1470025"/>
          </a:xfrm>
        </p:spPr>
        <p:txBody>
          <a:bodyPr/>
          <a:lstStyle/>
          <a:p>
            <a:r>
              <a:rPr lang="en-US" smtClean="0">
                <a:solidFill>
                  <a:schemeClr val="bg1"/>
                </a:solidFill>
              </a:rPr>
              <a:t> Recommendation</a:t>
            </a:r>
          </a:p>
        </p:txBody>
      </p:sp>
      <p:sp>
        <p:nvSpPr>
          <p:cNvPr id="15363" name="Rectangle 3"/>
          <p:cNvSpPr>
            <a:spLocks noGrp="1" noChangeArrowheads="1"/>
          </p:cNvSpPr>
          <p:nvPr>
            <p:ph type="subTitle" idx="1"/>
          </p:nvPr>
        </p:nvSpPr>
        <p:spPr>
          <a:xfrm>
            <a:off x="1143000" y="1828800"/>
            <a:ext cx="6400800" cy="4800600"/>
          </a:xfrm>
        </p:spPr>
        <p:txBody>
          <a:bodyPr/>
          <a:lstStyle/>
          <a:p>
            <a:pPr lvl="1" algn="l">
              <a:buFontTx/>
              <a:buChar char="–"/>
            </a:pPr>
            <a:r>
              <a:rPr lang="en-US" smtClean="0">
                <a:solidFill>
                  <a:schemeClr val="bg1"/>
                </a:solidFill>
              </a:rPr>
              <a:t>Organizational support to out reach staff is crucial in order to </a:t>
            </a:r>
            <a:r>
              <a:rPr lang="en-US" u="sng" smtClean="0">
                <a:solidFill>
                  <a:srgbClr val="FFFF00"/>
                </a:solidFill>
              </a:rPr>
              <a:t>minimize</a:t>
            </a:r>
            <a:r>
              <a:rPr lang="en-US" smtClean="0">
                <a:solidFill>
                  <a:schemeClr val="bg1"/>
                </a:solidFill>
              </a:rPr>
              <a:t> relapse and burn out.</a:t>
            </a:r>
          </a:p>
          <a:p>
            <a:pPr lvl="1" algn="l">
              <a:buFontTx/>
              <a:buChar char="–"/>
            </a:pPr>
            <a:r>
              <a:rPr lang="en-US" smtClean="0">
                <a:solidFill>
                  <a:schemeClr val="bg1"/>
                </a:solidFill>
              </a:rPr>
              <a:t>Involvement of out reach staff in developing strategies to </a:t>
            </a:r>
            <a:r>
              <a:rPr lang="en-US" u="sng" smtClean="0">
                <a:solidFill>
                  <a:srgbClr val="FFFF00"/>
                </a:solidFill>
              </a:rPr>
              <a:t>minimize</a:t>
            </a:r>
            <a:r>
              <a:rPr lang="en-US" smtClean="0">
                <a:solidFill>
                  <a:schemeClr val="bg1"/>
                </a:solidFill>
              </a:rPr>
              <a:t> relapse and burn out is crucial</a:t>
            </a:r>
          </a:p>
          <a:p>
            <a:pPr lvl="1" algn="l">
              <a:buFontTx/>
              <a:buChar char="–"/>
            </a:pPr>
            <a:endParaRPr lang="en-US" smtClean="0">
              <a:solidFill>
                <a:schemeClr val="bg1"/>
              </a:solidFill>
            </a:endParaRPr>
          </a:p>
          <a:p>
            <a:pPr lvl="1" algn="l">
              <a:buFontTx/>
              <a:buChar char="–"/>
            </a:pPr>
            <a:endParaRPr lang="en-US" smtClean="0">
              <a:solidFill>
                <a:schemeClr val="bg1"/>
              </a:solidFill>
            </a:endParaRPr>
          </a:p>
          <a:p>
            <a:endParaRPr lang="en-US" smtClean="0">
              <a:solidFill>
                <a:schemeClr val="bg1"/>
              </a:solidFill>
            </a:endParaRPr>
          </a:p>
          <a:p>
            <a:endParaRPr lang="en-US"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Segnaposto contenuto 3" descr="k0161404.jpg"/>
          <p:cNvPicPr>
            <a:picLocks noGrp="1" noChangeAspect="1"/>
          </p:cNvPicPr>
          <p:nvPr>
            <p:ph idx="1"/>
          </p:nvPr>
        </p:nvPicPr>
        <p:blipFill>
          <a:blip r:embed="rId2" cstate="print"/>
          <a:stretch>
            <a:fillRect/>
          </a:stretch>
        </p:blipFill>
        <p:spPr>
          <a:xfrm>
            <a:off x="2483768" y="1772816"/>
            <a:ext cx="4270960" cy="304661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direzione medica di presidio &amp; il medico competente</a:t>
            </a: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a:xfrm>
            <a:off x="250825" y="1600200"/>
            <a:ext cx="8569325" cy="4525963"/>
          </a:xfrm>
        </p:spPr>
        <p:txBody>
          <a:bodyPr>
            <a:normAutofit fontScale="85000" lnSpcReduction="20000"/>
          </a:bodyPr>
          <a:lstStyle/>
          <a:p>
            <a:pPr algn="ctr">
              <a:buClr>
                <a:srgbClr val="333399"/>
              </a:buCl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i="1" dirty="0" smtClean="0">
                <a:solidFill>
                  <a:srgbClr val="333399"/>
                </a:solidFill>
              </a:rPr>
              <a:t>		</a:t>
            </a:r>
            <a:r>
              <a:rPr lang="en-GB" sz="2400" b="1" i="1" dirty="0" err="1" smtClean="0">
                <a:solidFill>
                  <a:srgbClr val="333399"/>
                </a:solidFill>
              </a:rPr>
              <a:t>Insieme</a:t>
            </a:r>
            <a:r>
              <a:rPr lang="en-GB" sz="2400" b="1" i="1" dirty="0" smtClean="0">
                <a:solidFill>
                  <a:srgbClr val="333399"/>
                </a:solidFill>
              </a:rPr>
              <a:t> </a:t>
            </a:r>
            <a:r>
              <a:rPr lang="en-GB" sz="2400" b="1" i="1" dirty="0" err="1" smtClean="0">
                <a:solidFill>
                  <a:srgbClr val="333399"/>
                </a:solidFill>
              </a:rPr>
              <a:t>alle</a:t>
            </a:r>
            <a:r>
              <a:rPr lang="en-GB" sz="2400" b="1" i="1" dirty="0" smtClean="0">
                <a:solidFill>
                  <a:srgbClr val="333399"/>
                </a:solidFill>
              </a:rPr>
              <a:t> </a:t>
            </a:r>
            <a:r>
              <a:rPr lang="en-GB" sz="2400" b="1" i="1" dirty="0" err="1" smtClean="0">
                <a:solidFill>
                  <a:srgbClr val="333399"/>
                </a:solidFill>
              </a:rPr>
              <a:t>periodiche</a:t>
            </a:r>
            <a:r>
              <a:rPr lang="en-GB" sz="2400" b="1" i="1" dirty="0" smtClean="0">
                <a:solidFill>
                  <a:srgbClr val="333399"/>
                </a:solidFill>
              </a:rPr>
              <a:t>  </a:t>
            </a:r>
            <a:r>
              <a:rPr lang="en-GB" sz="2400" b="1" i="1" dirty="0" err="1" smtClean="0">
                <a:solidFill>
                  <a:srgbClr val="333399"/>
                </a:solidFill>
              </a:rPr>
              <a:t>valutazioni</a:t>
            </a:r>
            <a:r>
              <a:rPr lang="en-GB" sz="2400" b="1" i="1" dirty="0" smtClean="0">
                <a:solidFill>
                  <a:srgbClr val="333399"/>
                </a:solidFill>
              </a:rPr>
              <a:t> </a:t>
            </a:r>
            <a:r>
              <a:rPr lang="en-GB" sz="2400" b="1" i="1" dirty="0" err="1" smtClean="0">
                <a:solidFill>
                  <a:srgbClr val="333399"/>
                </a:solidFill>
              </a:rPr>
              <a:t>igienico</a:t>
            </a:r>
            <a:r>
              <a:rPr lang="en-GB" sz="2400" b="1" i="1" dirty="0" smtClean="0">
                <a:solidFill>
                  <a:srgbClr val="333399"/>
                </a:solidFill>
              </a:rPr>
              <a:t> </a:t>
            </a:r>
            <a:r>
              <a:rPr lang="en-GB" sz="2400" b="1" i="1" dirty="0" err="1" smtClean="0">
                <a:solidFill>
                  <a:srgbClr val="333399"/>
                </a:solidFill>
              </a:rPr>
              <a:t>ambientali</a:t>
            </a:r>
            <a:r>
              <a:rPr lang="en-GB" sz="2400" b="1" i="1" dirty="0" smtClean="0">
                <a:solidFill>
                  <a:srgbClr val="333399"/>
                </a:solidFill>
              </a:rPr>
              <a:t> con SPP -  </a:t>
            </a:r>
          </a:p>
          <a:p>
            <a:pPr algn="ctr">
              <a:buClr>
                <a:srgbClr val="333399"/>
              </a:buCl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i="1" dirty="0" smtClean="0">
                <a:solidFill>
                  <a:srgbClr val="333399"/>
                </a:solidFill>
              </a:rPr>
              <a:t>		</a:t>
            </a:r>
            <a:r>
              <a:rPr lang="it-IT" sz="2400" b="1" i="1" dirty="0" smtClean="0">
                <a:solidFill>
                  <a:srgbClr val="333399"/>
                </a:solidFill>
              </a:rPr>
              <a:t>Testo Unico aggiornato al d.lgs. 106/2009:</a:t>
            </a:r>
          </a:p>
          <a:p>
            <a:pPr>
              <a:buClr>
                <a:srgbClr val="333399"/>
              </a:buCl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900" b="1" i="1" dirty="0" smtClean="0">
                <a:effectLst>
                  <a:outerShdw blurRad="38100" dist="38100" dir="2700000" algn="tl">
                    <a:srgbClr val="000000">
                      <a:alpha val="43137"/>
                    </a:srgbClr>
                  </a:outerShdw>
                </a:effectLst>
              </a:rPr>
              <a:t> 	art. 28 - Oggetto della valutazione dei rischi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i="1" dirty="0" smtClean="0">
                <a:effectLst>
                  <a:outerShdw blurRad="38100" dist="38100" dir="2700000" algn="tl">
                    <a:srgbClr val="C0C0C0"/>
                  </a:outerShdw>
                </a:effectLst>
              </a:rPr>
              <a:t>La valutazione di cui all’articolo 17, comma 1, lettera a), </a:t>
            </a:r>
            <a:r>
              <a:rPr lang="it-IT" sz="2000" i="1" dirty="0" err="1" smtClean="0">
                <a:effectLst>
                  <a:outerShdw blurRad="38100" dist="38100" dir="2700000" algn="tl">
                    <a:srgbClr val="C0C0C0"/>
                  </a:outerShdw>
                </a:effectLst>
              </a:rPr>
              <a:t>……</a:t>
            </a:r>
            <a:r>
              <a:rPr lang="it-IT" sz="2000" i="1" dirty="0" smtClean="0">
                <a:effectLst>
                  <a:outerShdw blurRad="38100" dist="38100" dir="2700000" algn="tl">
                    <a:srgbClr val="C0C0C0"/>
                  </a:outerShdw>
                </a:effectLst>
              </a:rPr>
              <a:t>, deve riguardare tutti i rischi per la sicurezza e la salute dei lavoratori, ivi compresi quelli riguardanti gruppi di lavoratori esposti a rischi particolari, tra cui anche quelli collegati allo stress lavoro correlato, secondo i contenuti dell’accordo europeo dell’8 ottobre 2004</a:t>
            </a:r>
          </a:p>
          <a:p>
            <a:pPr algn="just"/>
            <a:r>
              <a:rPr lang="it-IT" sz="1900" b="1" dirty="0" smtClean="0">
                <a:effectLst>
                  <a:outerShdw blurRad="38100" dist="38100" dir="2700000" algn="tl">
                    <a:srgbClr val="000000">
                      <a:alpha val="43137"/>
                    </a:srgbClr>
                  </a:outerShdw>
                </a:effectLst>
              </a:rPr>
              <a:t>L'Unione Europea</a:t>
            </a:r>
            <a:r>
              <a:rPr lang="it-IT" sz="1900" dirty="0" smtClean="0"/>
              <a:t>, fin dall'emanazione della “</a:t>
            </a:r>
            <a:r>
              <a:rPr lang="it-IT" sz="1900" b="1" i="1" dirty="0" smtClean="0">
                <a:effectLst>
                  <a:outerShdw blurRad="38100" dist="38100" dir="2700000" algn="tl">
                    <a:srgbClr val="000000">
                      <a:alpha val="43137"/>
                    </a:srgbClr>
                  </a:outerShdw>
                </a:effectLst>
              </a:rPr>
              <a:t>direttiva madre” n. 89/391/CE</a:t>
            </a:r>
            <a:r>
              <a:rPr lang="it-IT" sz="1900" dirty="0" smtClean="0"/>
              <a:t>, ha cercato di contestualizzare la specifica normativa di tutela della salute e sicurezza sul lavoro alle trasformazioni del mondo del lavoro, </a:t>
            </a:r>
            <a:r>
              <a:rPr lang="it-IT" sz="1900" b="1" i="1" dirty="0" smtClean="0">
                <a:effectLst>
                  <a:outerShdw blurRad="38100" dist="38100" dir="2700000" algn="tl">
                    <a:srgbClr val="000000">
                      <a:alpha val="43137"/>
                    </a:srgbClr>
                  </a:outerShdw>
                </a:effectLst>
              </a:rPr>
              <a:t>prevedendo l'obbligo per il datore di lavoro di “assicurare la sicurezza e la salute dei lavoratori in tutti gli aspetti legati al lavoro</a:t>
            </a:r>
            <a:r>
              <a:rPr lang="it-IT" sz="1900" dirty="0" smtClean="0"/>
              <a:t>” e di “adattare il lavoro all'uomo”. </a:t>
            </a:r>
          </a:p>
          <a:p>
            <a:pPr algn="just"/>
            <a:r>
              <a:rPr lang="it-IT" sz="1900" dirty="0" smtClean="0"/>
              <a:t>Con la firma, </a:t>
            </a:r>
            <a:r>
              <a:rPr lang="it-IT" sz="1900" b="1" i="1" dirty="0" smtClean="0">
                <a:effectLst>
                  <a:outerShdw blurRad="38100" dist="38100" dir="2700000" algn="tl">
                    <a:srgbClr val="000000">
                      <a:alpha val="43137"/>
                    </a:srgbClr>
                  </a:outerShdw>
                </a:effectLst>
              </a:rPr>
              <a:t>nel 2004, dell'“Accordo quadro europeo sullo stress nei luoghi di lavoro</a:t>
            </a:r>
            <a:r>
              <a:rPr lang="it-IT" sz="1900" dirty="0" smtClean="0"/>
              <a:t>” viene “ufficializzato” che lo stress lavoro-correlato, in quanto possibile fattore di rischio per i lavoratori alla stregua di altre </a:t>
            </a:r>
            <a:r>
              <a:rPr lang="it-IT" sz="1900" dirty="0" err="1" smtClean="0"/>
              <a:t>noxae</a:t>
            </a:r>
            <a:r>
              <a:rPr lang="it-IT" sz="1900" dirty="0" smtClean="0"/>
              <a:t>, va adeguatamente valutato da parte del datore di lavoro e, se presente, gestito, al fine di preservare la salute del lavoratore</a:t>
            </a:r>
            <a:endParaRPr lang="it-IT" sz="1900" b="1" i="1" dirty="0" smtClean="0">
              <a:solidFill>
                <a:srgbClr val="333399"/>
              </a:solidFill>
              <a:effectLst>
                <a:outerShdw blurRad="38100" dist="38100" dir="2700000" algn="tl">
                  <a:srgbClr val="C0C0C0"/>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900" b="1" i="1" dirty="0" smtClean="0">
              <a:solidFill>
                <a:srgbClr val="333399"/>
              </a:solidFill>
              <a:effectLst>
                <a:outerShdw blurRad="38100" dist="38100" dir="2700000" algn="tl">
                  <a:srgbClr val="C0C0C0"/>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900" b="1" i="1" dirty="0" smtClean="0">
                <a:solidFill>
                  <a:srgbClr val="333399"/>
                </a:solidFill>
                <a:effectLst>
                  <a:outerShdw blurRad="38100" dist="38100" dir="2700000" algn="tl">
                    <a:srgbClr val="C0C0C0"/>
                  </a:outerShdw>
                </a:effectLst>
              </a:rPr>
              <a:t>Cosa misuro ?</a:t>
            </a:r>
            <a:endParaRPr lang="it-IT" sz="2000" b="1" i="1" dirty="0" smtClean="0">
              <a:solidFill>
                <a:srgbClr val="3333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sz="2400" smtClean="0"/>
              <a:t>Ma a che livello della scala organizzativa di una struttura sanitaria bisogna intervenire? </a:t>
            </a:r>
          </a:p>
        </p:txBody>
      </p:sp>
      <p:sp>
        <p:nvSpPr>
          <p:cNvPr id="3" name="Segnaposto contenuto 2"/>
          <p:cNvSpPr>
            <a:spLocks noGrp="1"/>
          </p:cNvSpPr>
          <p:nvPr>
            <p:ph idx="1"/>
          </p:nvPr>
        </p:nvSpPr>
        <p:spPr/>
        <p:txBody>
          <a:bodyPr rtlCol="0">
            <a:normAutofit/>
          </a:bodyPr>
          <a:lstStyle/>
          <a:p>
            <a:pPr fontAlgn="auto">
              <a:spcAft>
                <a:spcPts val="0"/>
              </a:spcAft>
              <a:defRPr/>
            </a:pPr>
            <a:r>
              <a:rPr lang="it-IT" dirty="0" smtClean="0"/>
              <a:t>Diversi sono i modelli che analizzano la genesi di stress e </a:t>
            </a:r>
            <a:r>
              <a:rPr lang="it-IT" dirty="0" err="1" smtClean="0"/>
              <a:t>burnout</a:t>
            </a:r>
            <a:r>
              <a:rPr lang="it-IT" dirty="0" smtClean="0"/>
              <a:t>,</a:t>
            </a:r>
          </a:p>
          <a:p>
            <a:pPr fontAlgn="auto">
              <a:spcAft>
                <a:spcPts val="0"/>
              </a:spcAft>
              <a:defRPr/>
            </a:pPr>
            <a:r>
              <a:rPr lang="it-IT" dirty="0" smtClean="0"/>
              <a:t>Secondo Cooper </a:t>
            </a:r>
            <a:r>
              <a:rPr lang="en-GB" b="1" dirty="0" smtClean="0">
                <a:solidFill>
                  <a:srgbClr val="C00000"/>
                </a:solidFill>
                <a:effectLst>
                  <a:outerShdw blurRad="38100" dist="38100" dir="2700000" algn="tl">
                    <a:srgbClr val="000000">
                      <a:alpha val="43137"/>
                    </a:srgbClr>
                  </a:outerShdw>
                </a:effectLst>
              </a:rPr>
              <a:t>le </a:t>
            </a:r>
            <a:r>
              <a:rPr lang="en-GB" b="1" dirty="0" err="1" smtClean="0">
                <a:solidFill>
                  <a:srgbClr val="C00000"/>
                </a:solidFill>
                <a:effectLst>
                  <a:outerShdw blurRad="38100" dist="38100" dir="2700000" algn="tl">
                    <a:srgbClr val="000000">
                      <a:alpha val="43137"/>
                    </a:srgbClr>
                  </a:outerShdw>
                </a:effectLst>
              </a:rPr>
              <a:t>fonti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di</a:t>
            </a:r>
            <a:r>
              <a:rPr lang="en-GB" b="1" dirty="0" smtClean="0">
                <a:solidFill>
                  <a:srgbClr val="C00000"/>
                </a:solidFill>
                <a:effectLst>
                  <a:outerShdw blurRad="38100" dist="38100" dir="2700000" algn="tl">
                    <a:srgbClr val="000000">
                      <a:alpha val="43137"/>
                    </a:srgbClr>
                  </a:outerShdw>
                </a:effectLst>
              </a:rPr>
              <a:t> stress </a:t>
            </a:r>
            <a:r>
              <a:rPr lang="en-GB" b="1" dirty="0" err="1" smtClean="0">
                <a:solidFill>
                  <a:srgbClr val="C00000"/>
                </a:solidFill>
                <a:effectLst>
                  <a:outerShdw blurRad="38100" dist="38100" dir="2700000" algn="tl">
                    <a:srgbClr val="000000">
                      <a:alpha val="43137"/>
                    </a:srgbClr>
                  </a:outerShdw>
                </a:effectLst>
              </a:rPr>
              <a:t>si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presentano</a:t>
            </a:r>
            <a:r>
              <a:rPr lang="en-GB" b="1" dirty="0" smtClean="0">
                <a:solidFill>
                  <a:srgbClr val="C00000"/>
                </a:solidFill>
                <a:effectLst>
                  <a:outerShdw blurRad="38100" dist="38100" dir="2700000" algn="tl">
                    <a:srgbClr val="000000">
                      <a:alpha val="43137"/>
                    </a:srgbClr>
                  </a:outerShdw>
                </a:effectLst>
              </a:rPr>
              <a:t> al </a:t>
            </a:r>
            <a:r>
              <a:rPr lang="en-GB" b="1" dirty="0" err="1" smtClean="0">
                <a:solidFill>
                  <a:srgbClr val="C00000"/>
                </a:solidFill>
                <a:effectLst>
                  <a:outerShdw blurRad="38100" dist="38100" dir="2700000" algn="tl">
                    <a:srgbClr val="000000">
                      <a:alpha val="43137"/>
                    </a:srgbClr>
                  </a:outerShdw>
                </a:effectLst>
              </a:rPr>
              <a:t>soggetto</a:t>
            </a:r>
            <a:r>
              <a:rPr lang="en-GB" b="1" dirty="0" smtClean="0">
                <a:solidFill>
                  <a:srgbClr val="C00000"/>
                </a:solidFill>
                <a:effectLst>
                  <a:outerShdw blurRad="38100" dist="38100" dir="2700000" algn="tl">
                    <a:srgbClr val="000000">
                      <a:alpha val="43137"/>
                    </a:srgbClr>
                  </a:outerShdw>
                </a:effectLst>
              </a:rPr>
              <a:t> in termini </a:t>
            </a:r>
            <a:r>
              <a:rPr lang="en-GB" b="1" dirty="0" err="1" smtClean="0">
                <a:solidFill>
                  <a:srgbClr val="C00000"/>
                </a:solidFill>
                <a:effectLst>
                  <a:outerShdw blurRad="38100" dist="38100" dir="2700000" algn="tl">
                    <a:srgbClr val="000000">
                      <a:alpha val="43137"/>
                    </a:srgbClr>
                  </a:outerShdw>
                </a:effectLst>
              </a:rPr>
              <a:t>di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pressioni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dell’ambiente</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nei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suoi</a:t>
            </a:r>
            <a:r>
              <a:rPr lang="en-GB" b="1" dirty="0" smtClean="0">
                <a:solidFill>
                  <a:srgbClr val="C00000"/>
                </a:solidFill>
                <a:effectLst>
                  <a:outerShdw blurRad="38100" dist="38100" dir="2700000" algn="tl">
                    <a:srgbClr val="000000">
                      <a:alpha val="43137"/>
                    </a:srgbClr>
                  </a:outerShdw>
                </a:effectLst>
              </a:rPr>
              <a:t> </a:t>
            </a:r>
            <a:r>
              <a:rPr lang="en-GB" b="1" dirty="0" err="1" smtClean="0">
                <a:solidFill>
                  <a:srgbClr val="C00000"/>
                </a:solidFill>
                <a:effectLst>
                  <a:outerShdw blurRad="38100" dist="38100" dir="2700000" algn="tl">
                    <a:srgbClr val="000000">
                      <a:alpha val="43137"/>
                    </a:srgbClr>
                  </a:outerShdw>
                </a:effectLst>
              </a:rPr>
              <a:t>confronti</a:t>
            </a:r>
            <a:endParaRPr lang="en-GB" b="1" dirty="0" smtClean="0">
              <a:solidFill>
                <a:srgbClr val="C00000"/>
              </a:solidFill>
              <a:effectLst>
                <a:outerShdw blurRad="38100" dist="38100" dir="2700000" algn="tl">
                  <a:srgbClr val="000000">
                    <a:alpha val="43137"/>
                  </a:srgbClr>
                </a:outerShdw>
              </a:effectLst>
            </a:endParaRPr>
          </a:p>
          <a:p>
            <a:pPr lvl="4" fontAlgn="auto">
              <a:spcAft>
                <a:spcPts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smtClean="0">
                <a:solidFill>
                  <a:srgbClr val="000000"/>
                </a:solidFill>
              </a:rPr>
              <a:t> le </a:t>
            </a:r>
            <a:r>
              <a:rPr lang="en-GB" b="1" dirty="0" err="1" smtClean="0">
                <a:solidFill>
                  <a:srgbClr val="000000"/>
                </a:solidFill>
              </a:rPr>
              <a:t>fonti</a:t>
            </a:r>
            <a:r>
              <a:rPr lang="en-GB" b="1" dirty="0" smtClean="0">
                <a:solidFill>
                  <a:srgbClr val="000000"/>
                </a:solidFill>
              </a:rPr>
              <a:t> </a:t>
            </a:r>
            <a:r>
              <a:rPr lang="en-GB" b="1" dirty="0" err="1" smtClean="0">
                <a:solidFill>
                  <a:srgbClr val="000000"/>
                </a:solidFill>
              </a:rPr>
              <a:t>intrinseche</a:t>
            </a:r>
            <a:r>
              <a:rPr lang="en-GB" b="1" dirty="0" smtClean="0">
                <a:solidFill>
                  <a:srgbClr val="000000"/>
                </a:solidFill>
              </a:rPr>
              <a:t> a </a:t>
            </a:r>
            <a:r>
              <a:rPr lang="en-GB" b="1" dirty="0" err="1" smtClean="0">
                <a:solidFill>
                  <a:srgbClr val="000000"/>
                </a:solidFill>
              </a:rPr>
              <a:t>lavoro</a:t>
            </a:r>
            <a:endParaRPr lang="en-GB" b="1" dirty="0" smtClean="0">
              <a:solidFill>
                <a:srgbClr val="000000"/>
              </a:solidFill>
            </a:endParaRPr>
          </a:p>
          <a:p>
            <a:pPr lvl="4" fontAlgn="auto">
              <a:spcAft>
                <a:spcPts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smtClean="0">
                <a:solidFill>
                  <a:srgbClr val="000000"/>
                </a:solidFill>
              </a:rPr>
              <a:t> </a:t>
            </a:r>
            <a:r>
              <a:rPr lang="en-GB" b="1" dirty="0" err="1" smtClean="0">
                <a:solidFill>
                  <a:srgbClr val="000000"/>
                </a:solidFill>
              </a:rPr>
              <a:t>il</a:t>
            </a:r>
            <a:r>
              <a:rPr lang="en-GB" b="1" dirty="0" smtClean="0">
                <a:solidFill>
                  <a:srgbClr val="000000"/>
                </a:solidFill>
              </a:rPr>
              <a:t> </a:t>
            </a:r>
            <a:r>
              <a:rPr lang="en-GB" b="1" dirty="0" err="1" smtClean="0">
                <a:solidFill>
                  <a:srgbClr val="000000"/>
                </a:solidFill>
              </a:rPr>
              <a:t>ruolo</a:t>
            </a:r>
            <a:r>
              <a:rPr lang="en-GB" b="1" dirty="0" smtClean="0">
                <a:solidFill>
                  <a:srgbClr val="000000"/>
                </a:solidFill>
              </a:rPr>
              <a:t> </a:t>
            </a:r>
            <a:r>
              <a:rPr lang="en-GB" b="1" dirty="0" err="1" smtClean="0">
                <a:solidFill>
                  <a:srgbClr val="000000"/>
                </a:solidFill>
              </a:rPr>
              <a:t>nell’organizzazione</a:t>
            </a:r>
            <a:endParaRPr lang="en-GB" b="1" dirty="0" smtClean="0">
              <a:solidFill>
                <a:srgbClr val="000000"/>
              </a:solidFill>
            </a:endParaRPr>
          </a:p>
          <a:p>
            <a:pPr lvl="4" fontAlgn="auto">
              <a:spcAft>
                <a:spcPts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smtClean="0">
                <a:solidFill>
                  <a:srgbClr val="000000"/>
                </a:solidFill>
              </a:rPr>
              <a:t> lo </a:t>
            </a:r>
            <a:r>
              <a:rPr lang="en-GB" b="1" dirty="0" err="1" smtClean="0">
                <a:solidFill>
                  <a:srgbClr val="000000"/>
                </a:solidFill>
              </a:rPr>
              <a:t>sviluppo</a:t>
            </a:r>
            <a:r>
              <a:rPr lang="en-GB" b="1" dirty="0" smtClean="0">
                <a:solidFill>
                  <a:srgbClr val="000000"/>
                </a:solidFill>
              </a:rPr>
              <a:t> </a:t>
            </a:r>
            <a:r>
              <a:rPr lang="en-GB" b="1" dirty="0" err="1" smtClean="0">
                <a:solidFill>
                  <a:srgbClr val="000000"/>
                </a:solidFill>
              </a:rPr>
              <a:t>di</a:t>
            </a:r>
            <a:r>
              <a:rPr lang="en-GB" b="1" dirty="0" smtClean="0">
                <a:solidFill>
                  <a:srgbClr val="000000"/>
                </a:solidFill>
              </a:rPr>
              <a:t> </a:t>
            </a:r>
            <a:r>
              <a:rPr lang="en-GB" b="1" dirty="0" err="1" smtClean="0">
                <a:solidFill>
                  <a:srgbClr val="000000"/>
                </a:solidFill>
              </a:rPr>
              <a:t>carriera</a:t>
            </a:r>
            <a:endParaRPr lang="en-GB" b="1" dirty="0" smtClean="0">
              <a:solidFill>
                <a:srgbClr val="000000"/>
              </a:solidFill>
            </a:endParaRPr>
          </a:p>
          <a:p>
            <a:pPr lvl="4" fontAlgn="auto">
              <a:spcAft>
                <a:spcPts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smtClean="0">
                <a:solidFill>
                  <a:srgbClr val="000000"/>
                </a:solidFill>
              </a:rPr>
              <a:t> le </a:t>
            </a:r>
            <a:r>
              <a:rPr lang="en-GB" b="1" dirty="0" err="1" smtClean="0">
                <a:solidFill>
                  <a:srgbClr val="000000"/>
                </a:solidFill>
              </a:rPr>
              <a:t>relazioni</a:t>
            </a:r>
            <a:r>
              <a:rPr lang="en-GB" b="1" dirty="0" smtClean="0">
                <a:solidFill>
                  <a:srgbClr val="000000"/>
                </a:solidFill>
              </a:rPr>
              <a:t> </a:t>
            </a:r>
            <a:r>
              <a:rPr lang="en-GB" b="1" dirty="0" err="1" smtClean="0">
                <a:solidFill>
                  <a:srgbClr val="000000"/>
                </a:solidFill>
              </a:rPr>
              <a:t>di</a:t>
            </a:r>
            <a:r>
              <a:rPr lang="en-GB" b="1" dirty="0" smtClean="0">
                <a:solidFill>
                  <a:srgbClr val="000000"/>
                </a:solidFill>
              </a:rPr>
              <a:t> </a:t>
            </a:r>
            <a:r>
              <a:rPr lang="en-GB" b="1" dirty="0" err="1" smtClean="0">
                <a:solidFill>
                  <a:srgbClr val="000000"/>
                </a:solidFill>
              </a:rPr>
              <a:t>lavoro</a:t>
            </a:r>
            <a:endParaRPr lang="en-GB" b="1" dirty="0" smtClean="0">
              <a:solidFill>
                <a:srgbClr val="000000"/>
              </a:solidFill>
            </a:endParaRPr>
          </a:p>
          <a:p>
            <a:pPr lvl="4" fontAlgn="auto">
              <a:spcAft>
                <a:spcPts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smtClean="0">
                <a:solidFill>
                  <a:srgbClr val="000000"/>
                </a:solidFill>
              </a:rPr>
              <a:t> la </a:t>
            </a:r>
            <a:r>
              <a:rPr lang="en-GB" b="1" dirty="0" err="1" smtClean="0">
                <a:solidFill>
                  <a:srgbClr val="000000"/>
                </a:solidFill>
              </a:rPr>
              <a:t>struttura</a:t>
            </a:r>
            <a:r>
              <a:rPr lang="en-GB" b="1" dirty="0" smtClean="0">
                <a:solidFill>
                  <a:srgbClr val="000000"/>
                </a:solidFill>
              </a:rPr>
              <a:t> e </a:t>
            </a:r>
            <a:r>
              <a:rPr lang="en-GB" b="1" dirty="0" err="1" smtClean="0">
                <a:solidFill>
                  <a:srgbClr val="000000"/>
                </a:solidFill>
              </a:rPr>
              <a:t>il</a:t>
            </a:r>
            <a:r>
              <a:rPr lang="en-GB" b="1" dirty="0" smtClean="0">
                <a:solidFill>
                  <a:srgbClr val="000000"/>
                </a:solidFill>
              </a:rPr>
              <a:t> </a:t>
            </a:r>
            <a:r>
              <a:rPr lang="en-GB" b="1" dirty="0" err="1" smtClean="0">
                <a:solidFill>
                  <a:srgbClr val="000000"/>
                </a:solidFill>
              </a:rPr>
              <a:t>clima</a:t>
            </a:r>
            <a:r>
              <a:rPr lang="en-GB" b="1" dirty="0" smtClean="0">
                <a:solidFill>
                  <a:srgbClr val="000000"/>
                </a:solidFill>
              </a:rPr>
              <a:t> </a:t>
            </a:r>
            <a:r>
              <a:rPr lang="en-GB" b="1" dirty="0" err="1" smtClean="0">
                <a:solidFill>
                  <a:srgbClr val="000000"/>
                </a:solidFill>
              </a:rPr>
              <a:t>organizzativo</a:t>
            </a:r>
            <a:endParaRPr lang="en-GB" b="1" dirty="0" smtClean="0">
              <a:solidFill>
                <a:srgbClr val="000000"/>
              </a:solidFill>
            </a:endParaRPr>
          </a:p>
          <a:p>
            <a:pPr fontAlgn="auto">
              <a:spcAft>
                <a:spcPts val="0"/>
              </a:spcAft>
              <a:defRPr/>
            </a:pP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sibella_pentola_pressione.jpg"/>
          <p:cNvPicPr>
            <a:picLocks noGrp="1" noChangeAspect="1"/>
          </p:cNvPicPr>
          <p:nvPr>
            <p:ph idx="1"/>
          </p:nvPr>
        </p:nvPicPr>
        <p:blipFill>
          <a:blip r:embed="rId2" cstate="print"/>
          <a:stretch>
            <a:fillRect/>
          </a:stretch>
        </p:blipFill>
        <p:spPr>
          <a:xfrm>
            <a:off x="1691680" y="836712"/>
            <a:ext cx="5532065" cy="50291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it-IT"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variabili “oggettive”</a:t>
            </a:r>
            <a:endParaRPr lang="it-IT"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rtlCol="0">
            <a:normAutofit lnSpcReduction="10000"/>
          </a:bodyPr>
          <a:lstStyle/>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rapporto n. pazienti/</a:t>
            </a:r>
            <a:r>
              <a:rPr lang="it-IT" dirty="0" err="1" smtClean="0">
                <a:solidFill>
                  <a:schemeClr val="accent1">
                    <a:lumMod val="50000"/>
                  </a:schemeClr>
                </a:solidFill>
                <a:effectLst>
                  <a:outerShdw blurRad="38100" dist="38100" dir="2700000" algn="tl">
                    <a:srgbClr val="000000">
                      <a:alpha val="43137"/>
                    </a:srgbClr>
                  </a:outerShdw>
                </a:effectLst>
              </a:rPr>
              <a:t>n.operatori</a:t>
            </a:r>
            <a:endParaRPr lang="it-IT" dirty="0" smtClean="0">
              <a:solidFill>
                <a:schemeClr val="accent1">
                  <a:lumMod val="50000"/>
                </a:schemeClr>
              </a:solidFill>
              <a:effectLst>
                <a:outerShdw blurRad="38100" dist="38100" dir="2700000" algn="tl">
                  <a:srgbClr val="000000">
                    <a:alpha val="43137"/>
                  </a:srgbClr>
                </a:outerShdw>
              </a:effectLst>
            </a:endParaRP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carichi di lavoro </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Ritmi &amp; orari di lavoro</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 n. operatori assenti</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 n. turni e organizzazione riposo</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 n. giorni assenza per malattia</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n. infortuni lavorativi</a:t>
            </a:r>
          </a:p>
          <a:p>
            <a:pPr fontAlgn="auto">
              <a:spcAft>
                <a:spcPts val="0"/>
              </a:spcAft>
              <a:defRPr/>
            </a:pPr>
            <a:r>
              <a:rPr lang="it-IT" dirty="0" smtClean="0">
                <a:solidFill>
                  <a:schemeClr val="accent1">
                    <a:lumMod val="50000"/>
                  </a:schemeClr>
                </a:solidFill>
                <a:effectLst>
                  <a:outerShdw blurRad="38100" dist="38100" dir="2700000" algn="tl">
                    <a:srgbClr val="000000">
                      <a:alpha val="43137"/>
                    </a:srgbClr>
                  </a:outerShdw>
                </a:effectLst>
              </a:rPr>
              <a:t>n. turni notturni/mese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66130"/>
          </a:xfrm>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diverse aree e livelli di rischio stress-  </a:t>
            </a:r>
            <a:r>
              <a:rPr lang="it-IT"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burnout</a:t>
            </a:r>
            <a:endPar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rtlCol="0">
            <a:normAutofit fontScale="92500" lnSpcReduction="20000"/>
          </a:bodyPr>
          <a:lstStyle/>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Aree emergenza urgenza </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Pronto soccorso</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 Emergenza</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Terapie intensive/UTIN </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 Oncologia </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Psichiatria</a:t>
            </a:r>
          </a:p>
          <a:p>
            <a:pPr fontAlgn="auto">
              <a:spcAft>
                <a:spcPts val="0"/>
              </a:spcAft>
              <a:defRPr/>
            </a:pPr>
            <a:r>
              <a:rPr lang="it-IT" dirty="0" smtClean="0">
                <a:solidFill>
                  <a:schemeClr val="tx2">
                    <a:lumMod val="75000"/>
                  </a:schemeClr>
                </a:solidFill>
                <a:effectLst>
                  <a:outerShdw blurRad="38100" dist="38100" dir="2700000" algn="tl">
                    <a:srgbClr val="000000">
                      <a:alpha val="43137"/>
                    </a:srgbClr>
                  </a:outerShdw>
                </a:effectLst>
              </a:rPr>
              <a:t> Oncologia</a:t>
            </a:r>
          </a:p>
          <a:p>
            <a:pPr algn="ctr" fontAlgn="auto">
              <a:spcAft>
                <a:spcPts val="0"/>
              </a:spcAft>
              <a:buFont typeface="Arial" pitchFamily="34" charset="0"/>
              <a:buNone/>
              <a:defRPr/>
            </a:pPr>
            <a:r>
              <a:rPr lang="it-IT" sz="2200" i="1" dirty="0" smtClean="0"/>
              <a:t>anche il personale amministrativo, tecnico, con elevato </a:t>
            </a:r>
            <a:r>
              <a:rPr lang="it-IT" sz="2200" i="1" dirty="0" smtClean="0">
                <a:solidFill>
                  <a:schemeClr val="accent2">
                    <a:lumMod val="75000"/>
                  </a:schemeClr>
                </a:solidFill>
              </a:rPr>
              <a:t>livello di responsabilità </a:t>
            </a:r>
            <a:r>
              <a:rPr lang="it-IT" sz="2200" i="1" dirty="0" smtClean="0"/>
              <a:t>va attentamente valutato. indipendentemente dal fatto che la “pressione decisionale” sia vissuta o reale: l’organizzazione centrale deve modificare il “</a:t>
            </a:r>
            <a:r>
              <a:rPr lang="it-IT" sz="2200" i="1" dirty="0" smtClean="0">
                <a:solidFill>
                  <a:schemeClr val="accent2">
                    <a:lumMod val="75000"/>
                  </a:schemeClr>
                </a:solidFill>
              </a:rPr>
              <a:t>carico emozionale</a:t>
            </a:r>
            <a:r>
              <a:rPr lang="it-IT" sz="2200" i="1" dirty="0" smtClean="0"/>
              <a:t>” vissuto e ricondurlo verso valori fisiologici. </a:t>
            </a:r>
            <a:endParaRPr lang="it-IT" sz="22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2490</Words>
  <Application>Microsoft Office PowerPoint</Application>
  <PresentationFormat>Presentazione su schermo (4:3)</PresentationFormat>
  <Paragraphs>330</Paragraphs>
  <Slides>49</Slides>
  <Notes>14</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ANAAO – ASSOMED – Sicilia il disagio lavorativo dei medici in ospedale : la sindrome del burn out</vt:lpstr>
      <vt:lpstr>Burnout : problema italiano ?</vt:lpstr>
      <vt:lpstr>origini</vt:lpstr>
      <vt:lpstr>I tre fattori del burnout</vt:lpstr>
      <vt:lpstr>La direzione medica di presidio &amp; il medico competente</vt:lpstr>
      <vt:lpstr>Ma a che livello della scala organizzativa di una struttura sanitaria bisogna intervenire? </vt:lpstr>
      <vt:lpstr>Diapositiva 7</vt:lpstr>
      <vt:lpstr>variabili “oggettive”</vt:lpstr>
      <vt:lpstr>diverse aree e livelli di rischio stress-  burnout</vt:lpstr>
      <vt:lpstr>Variabili sempre  valutate dal Servizio Prevenzione Protezione</vt:lpstr>
      <vt:lpstr>Diapositiva 11</vt:lpstr>
      <vt:lpstr>Elemento soggettivo </vt:lpstr>
      <vt:lpstr>condizione psicologica e cognitiva dello stress</vt:lpstr>
      <vt:lpstr>Diapositiva 14</vt:lpstr>
      <vt:lpstr>costi sociali ed economici</vt:lpstr>
      <vt:lpstr>costo sociale </vt:lpstr>
      <vt:lpstr>.… costo …. globale </vt:lpstr>
      <vt:lpstr>Prospettiva per la Direzione Aziendale</vt:lpstr>
      <vt:lpstr>Diapositiva 19</vt:lpstr>
      <vt:lpstr>Fonte: http://www.ispesl.it/documenti_catalogo/stress%20lavoro%20-%20correlato.pdf</vt:lpstr>
      <vt:lpstr>Igienista e Medico del Lavoro</vt:lpstr>
      <vt:lpstr>Igienista e Medico del Lavoro</vt:lpstr>
      <vt:lpstr>Diapositiva 23</vt:lpstr>
      <vt:lpstr>Fonte: http://www.ispesl.it/documenti_catalogo/stress%20lavoro%20-%20correlato.pdf</vt:lpstr>
      <vt:lpstr>Diapositiva 25</vt:lpstr>
      <vt:lpstr>Diapositiva 26</vt:lpstr>
      <vt:lpstr>Diapositiva 27</vt:lpstr>
      <vt:lpstr>http://www.who.int/hac/techguidance/tools/manuals/who_field_handbook/g5.pdf</vt:lpstr>
      <vt:lpstr>NORA Symposium 2008: Public Market for Ideas and Partnerships Moderators in the Relationship Between Occupational Emotional Labor and Burnout fonte CDC - ATLANTA  </vt:lpstr>
      <vt:lpstr>Diapositiva 30</vt:lpstr>
      <vt:lpstr>Some signs of ‘burnout’</vt:lpstr>
      <vt:lpstr>How to prevent and cope with stress</vt:lpstr>
      <vt:lpstr>Supporting someone who has had a traumatic experience</vt:lpstr>
      <vt:lpstr>Diapositiva 34</vt:lpstr>
      <vt:lpstr>cause d’errore : organizzazione e attori: Vincent 2003</vt:lpstr>
      <vt:lpstr>Outreach workers</vt:lpstr>
      <vt:lpstr>Basis for Outreach</vt:lpstr>
      <vt:lpstr>Qualification of an  outreach worker</vt:lpstr>
      <vt:lpstr>The environment</vt:lpstr>
      <vt:lpstr> Vulnerability of outreach staff</vt:lpstr>
      <vt:lpstr> Vulnerability of outreach staff</vt:lpstr>
      <vt:lpstr> Vulnerability of outreach staff</vt:lpstr>
      <vt:lpstr> Minimizing relapse  and burnout</vt:lpstr>
      <vt:lpstr> Minimizing relapse  and burnout</vt:lpstr>
      <vt:lpstr>Examples of  disciplinary action</vt:lpstr>
      <vt:lpstr> Examples of  disciplinary action</vt:lpstr>
      <vt:lpstr> Examples of  disciplinary action</vt:lpstr>
      <vt:lpstr> Recommendation</vt:lpstr>
      <vt:lpstr>Diapositiva 49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starwind</dc:creator>
  <cp:lastModifiedBy>starwind</cp:lastModifiedBy>
  <cp:revision>66</cp:revision>
  <dcterms:created xsi:type="dcterms:W3CDTF">2010-09-28T00:41:45Z</dcterms:created>
  <dcterms:modified xsi:type="dcterms:W3CDTF">2010-10-15T06:08:57Z</dcterms:modified>
</cp:coreProperties>
</file>