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9" r:id="rId2"/>
    <p:sldId id="279" r:id="rId3"/>
    <p:sldId id="257" r:id="rId4"/>
    <p:sldId id="270" r:id="rId5"/>
    <p:sldId id="271" r:id="rId6"/>
    <p:sldId id="272" r:id="rId7"/>
    <p:sldId id="273" r:id="rId8"/>
    <p:sldId id="274" r:id="rId9"/>
    <p:sldId id="275" r:id="rId10"/>
    <p:sldId id="276" r:id="rId1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23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F04A9E-C670-0D45-B56A-3D03BB842EC9}" type="datetimeFigureOut">
              <a:rPr lang="it-IT" smtClean="0"/>
              <a:t>09/01/15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825412-5716-E84A-9AFA-EE632A250897}" type="slidenum">
              <a:rPr lang="it-IT" smtClean="0"/>
              <a:t>‹n.›</a:t>
            </a:fld>
            <a:endParaRPr lang="it-IT"/>
          </a:p>
        </p:txBody>
      </p:sp>
    </p:spTree>
    <p:extLst>
      <p:ext uri="{BB962C8B-B14F-4D97-AF65-F5344CB8AC3E}">
        <p14:creationId xmlns:p14="http://schemas.microsoft.com/office/powerpoint/2010/main" val="16806777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90B6D8E-2D88-9E4B-8327-53884492C0A8}" type="datetimeFigureOut">
              <a:rPr lang="it-IT" smtClean="0"/>
              <a:t>09/01/15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294233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90B6D8E-2D88-9E4B-8327-53884492C0A8}" type="datetimeFigureOut">
              <a:rPr lang="it-IT" smtClean="0"/>
              <a:t>09/01/15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269963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90B6D8E-2D88-9E4B-8327-53884492C0A8}" type="datetimeFigureOut">
              <a:rPr lang="it-IT" smtClean="0"/>
              <a:t>09/01/15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782315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pPr>
            <a:r>
              <a:rPr sz="5600"/>
              <a:t>Titolo Testo</a:t>
            </a:r>
          </a:p>
        </p:txBody>
      </p:sp>
      <p:sp>
        <p:nvSpPr>
          <p:cNvPr id="12" name="Shape 12"/>
          <p:cNvSpPr>
            <a:spLocks noGrp="1"/>
          </p:cNvSpPr>
          <p:nvPr>
            <p:ph type="body" idx="1"/>
          </p:nvPr>
        </p:nvSpPr>
        <p:spPr>
          <a:prstGeom prst="rect">
            <a:avLst/>
          </a:prstGeom>
        </p:spPr>
        <p:txBody>
          <a:bodyPr/>
          <a:lstStyle/>
          <a:p>
            <a:pPr lvl="0">
              <a:defRPr sz="1800"/>
            </a:pPr>
            <a:r>
              <a:rPr sz="2700"/>
              <a:t>Corpo livello uno</a:t>
            </a:r>
          </a:p>
          <a:p>
            <a:pPr lvl="1">
              <a:defRPr sz="1800"/>
            </a:pPr>
            <a:r>
              <a:rPr sz="2700"/>
              <a:t>Corpo livello due</a:t>
            </a:r>
          </a:p>
          <a:p>
            <a:pPr lvl="2">
              <a:defRPr sz="1800"/>
            </a:pPr>
            <a:r>
              <a:rPr sz="2700"/>
              <a:t>Corpo livello tre</a:t>
            </a:r>
          </a:p>
          <a:p>
            <a:pPr lvl="3">
              <a:defRPr sz="1800"/>
            </a:pPr>
            <a:r>
              <a:rPr sz="2700"/>
              <a:t>Corpo livello quattro</a:t>
            </a:r>
          </a:p>
          <a:p>
            <a:pPr lvl="4">
              <a:defRPr sz="1800"/>
            </a:pPr>
            <a:r>
              <a:rPr sz="2700"/>
              <a:t>Livello 5</a:t>
            </a:r>
          </a:p>
        </p:txBody>
      </p:sp>
    </p:spTree>
    <p:extLst>
      <p:ext uri="{BB962C8B-B14F-4D97-AF65-F5344CB8AC3E}">
        <p14:creationId xmlns:p14="http://schemas.microsoft.com/office/powerpoint/2010/main" val="3503943992"/>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90B6D8E-2D88-9E4B-8327-53884492C0A8}" type="datetimeFigureOut">
              <a:rPr lang="it-IT" smtClean="0"/>
              <a:t>09/01/15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323578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0B6D8E-2D88-9E4B-8327-53884492C0A8}" type="datetimeFigureOut">
              <a:rPr lang="it-IT" smtClean="0"/>
              <a:t>09/01/15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41112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0B6D8E-2D88-9E4B-8327-53884492C0A8}" type="datetimeFigureOut">
              <a:rPr lang="it-IT" smtClean="0"/>
              <a:t>09/01/15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4035823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90B6D8E-2D88-9E4B-8327-53884492C0A8}" type="datetimeFigureOut">
              <a:rPr lang="it-IT" smtClean="0"/>
              <a:t>09/01/15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426636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90B6D8E-2D88-9E4B-8327-53884492C0A8}" type="datetimeFigureOut">
              <a:rPr lang="it-IT" smtClean="0"/>
              <a:t>09/01/15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414300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90B6D8E-2D88-9E4B-8327-53884492C0A8}" type="datetimeFigureOut">
              <a:rPr lang="it-IT" smtClean="0"/>
              <a:t>09/01/15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247623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90B6D8E-2D88-9E4B-8327-53884492C0A8}" type="datetimeFigureOut">
              <a:rPr lang="it-IT" smtClean="0"/>
              <a:t>09/01/15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380417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90B6D8E-2D88-9E4B-8327-53884492C0A8}" type="datetimeFigureOut">
              <a:rPr lang="it-IT" smtClean="0"/>
              <a:t>09/01/15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EFEDDA-3F72-3345-B036-771D984A821B}" type="slidenum">
              <a:rPr lang="it-IT" smtClean="0"/>
              <a:t>‹n.›</a:t>
            </a:fld>
            <a:endParaRPr lang="it-IT"/>
          </a:p>
        </p:txBody>
      </p:sp>
    </p:spTree>
    <p:extLst>
      <p:ext uri="{BB962C8B-B14F-4D97-AF65-F5344CB8AC3E}">
        <p14:creationId xmlns:p14="http://schemas.microsoft.com/office/powerpoint/2010/main" val="1902722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B6D8E-2D88-9E4B-8327-53884492C0A8}" type="datetimeFigureOut">
              <a:rPr lang="it-IT" smtClean="0"/>
              <a:t>09/01/15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FEDDA-3F72-3345-B036-771D984A821B}" type="slidenum">
              <a:rPr lang="it-IT" smtClean="0"/>
              <a:t>‹n.›</a:t>
            </a:fld>
            <a:endParaRPr lang="it-IT"/>
          </a:p>
        </p:txBody>
      </p:sp>
    </p:spTree>
    <p:extLst>
      <p:ext uri="{BB962C8B-B14F-4D97-AF65-F5344CB8AC3E}">
        <p14:creationId xmlns:p14="http://schemas.microsoft.com/office/powerpoint/2010/main" val="110347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p:txBody>
          <a:bodyPr>
            <a:normAutofit fontScale="90000"/>
          </a:bodyPr>
          <a:lstStyle/>
          <a:p>
            <a:r>
              <a:rPr lang="it-IT" b="1" i="1" cap="small" dirty="0"/>
              <a:t>CONTROLLO ANALITICO SULL’APPROPRIATEZZA E LA QUALITÀ DELLE CARTELLE CLINICHE</a:t>
            </a:r>
            <a:r>
              <a:rPr lang="it-IT" dirty="0"/>
              <a:t> </a:t>
            </a:r>
          </a:p>
        </p:txBody>
      </p:sp>
      <p:sp>
        <p:nvSpPr>
          <p:cNvPr id="7" name="Sottotitolo 6"/>
          <p:cNvSpPr>
            <a:spLocks noGrp="1"/>
          </p:cNvSpPr>
          <p:nvPr>
            <p:ph type="subTitle" idx="1"/>
          </p:nvPr>
        </p:nvSpPr>
        <p:spPr/>
        <p:txBody>
          <a:bodyPr/>
          <a:lstStyle/>
          <a:p>
            <a:r>
              <a:rPr lang="it-IT" dirty="0" smtClean="0"/>
              <a:t>CONTESTO</a:t>
            </a:r>
            <a:endParaRPr lang="it-IT" dirty="0"/>
          </a:p>
        </p:txBody>
      </p:sp>
    </p:spTree>
    <p:extLst>
      <p:ext uri="{BB962C8B-B14F-4D97-AF65-F5344CB8AC3E}">
        <p14:creationId xmlns:p14="http://schemas.microsoft.com/office/powerpoint/2010/main" val="1426361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Normativa Regionale</a:t>
            </a:r>
            <a:endParaRPr lang="it-IT" dirty="0"/>
          </a:p>
        </p:txBody>
      </p:sp>
      <p:sp>
        <p:nvSpPr>
          <p:cNvPr id="3" name="Segnaposto contenuto 2"/>
          <p:cNvSpPr>
            <a:spLocks noGrp="1"/>
          </p:cNvSpPr>
          <p:nvPr>
            <p:ph idx="1"/>
          </p:nvPr>
        </p:nvSpPr>
        <p:spPr/>
        <p:txBody>
          <a:bodyPr>
            <a:normAutofit/>
          </a:bodyPr>
          <a:lstStyle/>
          <a:p>
            <a:r>
              <a:rPr lang="it-IT" sz="2400" dirty="0" smtClean="0"/>
              <a:t>D.A. 496 - </a:t>
            </a:r>
            <a:r>
              <a:rPr lang="it-IT" sz="2400" dirty="0"/>
              <a:t>13 marzo 2013. </a:t>
            </a:r>
          </a:p>
          <a:p>
            <a:r>
              <a:rPr lang="it-IT" sz="2400" dirty="0"/>
              <a:t>Linee di indirizzo per le </a:t>
            </a:r>
            <a:r>
              <a:rPr lang="it-IT" sz="2400" dirty="0" err="1"/>
              <a:t>attivita</a:t>
            </a:r>
            <a:r>
              <a:rPr lang="it-IT" sz="2400" dirty="0"/>
              <a:t>̀ di controllo analitico delle cartelle cliniche nel sistema sanitario regionale. </a:t>
            </a:r>
            <a:endParaRPr lang="it-IT" sz="2400" dirty="0" smtClean="0"/>
          </a:p>
          <a:p>
            <a:r>
              <a:rPr lang="it-IT" sz="2400" dirty="0" smtClean="0"/>
              <a:t>Direttiva prot.n</a:t>
            </a:r>
            <a:r>
              <a:rPr lang="it-IT" sz="2400" dirty="0"/>
              <a:t>. 60961 del 25 luglio 2013, la direttiva che individuava le prestazioni a rischio di </a:t>
            </a:r>
            <a:r>
              <a:rPr lang="it-IT" sz="2400" dirty="0" err="1"/>
              <a:t>inappropriatezza</a:t>
            </a:r>
            <a:r>
              <a:rPr lang="it-IT" sz="2400" dirty="0"/>
              <a:t> per il controllo delle cartelle cliniche relative agli anni 2012-2013, da controllare totalmente ai sensi del D.M. 10/12/2009</a:t>
            </a:r>
            <a:r>
              <a:rPr lang="it-IT" sz="2400" dirty="0" smtClean="0"/>
              <a:t>.</a:t>
            </a:r>
            <a:endParaRPr lang="it-IT" sz="2400" dirty="0"/>
          </a:p>
          <a:p>
            <a:r>
              <a:rPr lang="it-IT" sz="2400" dirty="0" smtClean="0"/>
              <a:t>Piano Annuale Controlli Analitici</a:t>
            </a:r>
          </a:p>
          <a:p>
            <a:pPr lvl="1"/>
            <a:r>
              <a:rPr lang="it-IT" sz="2400" dirty="0" smtClean="0"/>
              <a:t>2012-2013 (Allegato 1 D.A. 496 - 13 marzo 2013)</a:t>
            </a:r>
          </a:p>
          <a:p>
            <a:pPr lvl="1"/>
            <a:r>
              <a:rPr lang="it-IT" sz="2400" dirty="0" smtClean="0"/>
              <a:t>2014 (D.A. 578 – 7 aprile 2013) </a:t>
            </a:r>
          </a:p>
        </p:txBody>
      </p:sp>
    </p:spTree>
    <p:extLst>
      <p:ext uri="{BB962C8B-B14F-4D97-AF65-F5344CB8AC3E}">
        <p14:creationId xmlns:p14="http://schemas.microsoft.com/office/powerpoint/2010/main" val="33694328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2516188" y="193675"/>
            <a:ext cx="4165600" cy="830263"/>
          </a:xfrm>
          <a:prstGeom prst="rect">
            <a:avLst/>
          </a:prstGeom>
          <a:noFill/>
          <a:ln w="12700" cap="sq">
            <a:noFill/>
            <a:miter lim="800000"/>
            <a:headEnd/>
            <a:tailEnd/>
          </a:ln>
        </p:spPr>
        <p:txBody>
          <a:bodyPr wrap="none">
            <a:spAutoFit/>
          </a:bodyPr>
          <a:lstStyle/>
          <a:p>
            <a:r>
              <a:rPr lang="it-IT" sz="2400">
                <a:latin typeface="Times New Roman" pitchFamily="18" charset="0"/>
              </a:rPr>
              <a:t>Legge 23 Dicembre 2000 n. 388</a:t>
            </a:r>
          </a:p>
          <a:p>
            <a:r>
              <a:rPr lang="it-IT" sz="2400" b="1" u="sng">
                <a:latin typeface="Times New Roman" pitchFamily="18" charset="0"/>
              </a:rPr>
              <a:t>Finanziaria per il 2001</a:t>
            </a:r>
          </a:p>
        </p:txBody>
      </p:sp>
      <p:sp>
        <p:nvSpPr>
          <p:cNvPr id="16386" name="Text Box 3"/>
          <p:cNvSpPr txBox="1">
            <a:spLocks noChangeArrowheads="1"/>
          </p:cNvSpPr>
          <p:nvPr/>
        </p:nvSpPr>
        <p:spPr bwMode="auto">
          <a:xfrm>
            <a:off x="2657475" y="1336675"/>
            <a:ext cx="3905250" cy="1006475"/>
          </a:xfrm>
          <a:prstGeom prst="rect">
            <a:avLst/>
          </a:prstGeom>
          <a:noFill/>
          <a:ln w="12700" cap="sq">
            <a:noFill/>
            <a:miter lim="800000"/>
            <a:headEnd/>
            <a:tailEnd/>
          </a:ln>
        </p:spPr>
        <p:txBody>
          <a:bodyPr wrap="none">
            <a:spAutoFit/>
          </a:bodyPr>
          <a:lstStyle/>
          <a:p>
            <a:r>
              <a:rPr lang="it-IT" sz="2400">
                <a:latin typeface="Times New Roman" pitchFamily="18" charset="0"/>
              </a:rPr>
              <a:t>Articolo 88</a:t>
            </a:r>
          </a:p>
          <a:p>
            <a:r>
              <a:rPr lang="it-IT" i="1">
                <a:latin typeface="Times New Roman" pitchFamily="18" charset="0"/>
              </a:rPr>
              <a:t>Disposizioni per l’appropriatezza </a:t>
            </a:r>
          </a:p>
          <a:p>
            <a:r>
              <a:rPr lang="it-IT" i="1">
                <a:latin typeface="Times New Roman" pitchFamily="18" charset="0"/>
              </a:rPr>
              <a:t>nell’erogazione dell’assistenza sanitaria</a:t>
            </a:r>
          </a:p>
        </p:txBody>
      </p:sp>
      <p:sp>
        <p:nvSpPr>
          <p:cNvPr id="16387" name="Text Box 4"/>
          <p:cNvSpPr txBox="1">
            <a:spLocks noChangeArrowheads="1"/>
          </p:cNvSpPr>
          <p:nvPr/>
        </p:nvSpPr>
        <p:spPr bwMode="auto">
          <a:xfrm>
            <a:off x="800100" y="2628900"/>
            <a:ext cx="7543800" cy="2289175"/>
          </a:xfrm>
          <a:prstGeom prst="rect">
            <a:avLst/>
          </a:prstGeom>
          <a:noFill/>
          <a:ln w="12700" cap="sq">
            <a:noFill/>
            <a:miter lim="800000"/>
            <a:headEnd/>
            <a:tailEnd/>
          </a:ln>
        </p:spPr>
        <p:txBody>
          <a:bodyPr>
            <a:spAutoFit/>
          </a:bodyPr>
          <a:lstStyle/>
          <a:p>
            <a:r>
              <a:rPr lang="it-IT" i="1">
                <a:latin typeface="Times New Roman" pitchFamily="18" charset="0"/>
              </a:rPr>
              <a:t>Comma 2</a:t>
            </a:r>
          </a:p>
          <a:p>
            <a:r>
              <a:rPr lang="it-IT" i="1">
                <a:latin typeface="Times New Roman" pitchFamily="18" charset="0"/>
              </a:rPr>
              <a:t>…le Regioni assicurano, per ciascun soggetto erogatore, un controllo analitico annuo di almeno il </a:t>
            </a:r>
            <a:r>
              <a:rPr lang="it-IT" b="1" i="1">
                <a:latin typeface="Times New Roman" pitchFamily="18" charset="0"/>
              </a:rPr>
              <a:t>2 per cento delle cartelle cliniche</a:t>
            </a:r>
            <a:r>
              <a:rPr lang="it-IT" i="1">
                <a:latin typeface="Times New Roman" pitchFamily="18" charset="0"/>
              </a:rPr>
              <a:t>…</a:t>
            </a:r>
          </a:p>
          <a:p>
            <a:endParaRPr lang="it-IT" i="1">
              <a:latin typeface="Times New Roman" pitchFamily="18" charset="0"/>
            </a:endParaRPr>
          </a:p>
          <a:p>
            <a:r>
              <a:rPr lang="it-IT" i="1">
                <a:latin typeface="Times New Roman" pitchFamily="18" charset="0"/>
              </a:rPr>
              <a:t>Comma 3</a:t>
            </a:r>
          </a:p>
          <a:p>
            <a:r>
              <a:rPr lang="it-IT" i="1">
                <a:latin typeface="Times New Roman" pitchFamily="18" charset="0"/>
              </a:rPr>
              <a:t>Le Regioni applicano </a:t>
            </a:r>
            <a:r>
              <a:rPr lang="it-IT" b="1" i="1">
                <a:latin typeface="Times New Roman" pitchFamily="18" charset="0"/>
              </a:rPr>
              <a:t>abbattimenti sulla remunerazione complessiva dei soggetti erogatori presso i quali si registrino frequenze di ricoveri inappropriati superiori agli standard stabiliti dalla Regione stessa.</a:t>
            </a:r>
          </a:p>
        </p:txBody>
      </p:sp>
    </p:spTree>
    <p:extLst>
      <p:ext uri="{BB962C8B-B14F-4D97-AF65-F5344CB8AC3E}">
        <p14:creationId xmlns:p14="http://schemas.microsoft.com/office/powerpoint/2010/main" val="2375912654"/>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Lo scandalo Santa Rita</a:t>
            </a:r>
            <a:br>
              <a:rPr lang="it-IT" dirty="0"/>
            </a:br>
            <a:endParaRPr lang="it-IT" dirty="0"/>
          </a:p>
        </p:txBody>
      </p:sp>
      <p:sp>
        <p:nvSpPr>
          <p:cNvPr id="5" name="Rettangolo 4"/>
          <p:cNvSpPr/>
          <p:nvPr/>
        </p:nvSpPr>
        <p:spPr>
          <a:xfrm>
            <a:off x="350251" y="1212269"/>
            <a:ext cx="8539747" cy="4708981"/>
          </a:xfrm>
          <a:prstGeom prst="rect">
            <a:avLst/>
          </a:prstGeom>
        </p:spPr>
        <p:txBody>
          <a:bodyPr wrap="square">
            <a:spAutoFit/>
          </a:bodyPr>
          <a:lstStyle/>
          <a:p>
            <a:pPr algn="just"/>
            <a:r>
              <a:rPr lang="it-IT" sz="2000" dirty="0"/>
              <a:t>Secondo la procura milanese i medici imputati, dal 2005 al 2007, avrebbero eseguito 83 interventi nella migliore delle ipotesi completamente inutili, effettuando decorticazioni e sezioni, soprattutto di polmoni e mammelle, unicamente per chiedere il massimo dei rimborsi. Tra gli episodi contestati ci sono anche una decina di casi di pazienti con tubercolosi curati con l’asportazione del polmone. In altri casi sarebbero state asportate mammelle a donne in giovane età, compresa una ragazza di 18 anni, senza motivo, quando sarebbe bastata la semplice asportazione di un nodulo. Una donna di 88 anni affetta da tumore, sarebbe stata operata tre volte in tre mesi (con un rimborso di 12 mila euro a intervento), quando sarebbe bastato un solo intervento. In molti casi il consenso all’intervento non sarebbe stato firmato dai pazienti e l’operazione eseguita anche contro il parere del medico curante. Tutto per rimpolpare le buste paga che, da 1.700 euro al mese potevano lievitare fino a 27 mila euro, «in totale mancanza di ogni considerazione per il paziente e per la sua sofferenza», ha più volte sottolineato l’accusa. </a:t>
            </a:r>
          </a:p>
        </p:txBody>
      </p:sp>
    </p:spTree>
    <p:extLst>
      <p:ext uri="{BB962C8B-B14F-4D97-AF65-F5344CB8AC3E}">
        <p14:creationId xmlns:p14="http://schemas.microsoft.com/office/powerpoint/2010/main" val="268995211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b="1" dirty="0" smtClean="0"/>
              <a:t>Legge </a:t>
            </a:r>
            <a:r>
              <a:rPr lang="it-IT" sz="2400" b="1" dirty="0"/>
              <a:t>6 agosto 2008 n. </a:t>
            </a:r>
            <a:r>
              <a:rPr lang="it-IT" sz="2400" b="1" dirty="0" smtClean="0"/>
              <a:t>133</a:t>
            </a:r>
            <a:br>
              <a:rPr lang="it-IT" sz="2400" b="1" dirty="0" smtClean="0"/>
            </a:br>
            <a:r>
              <a:rPr lang="it-IT" sz="2400" b="1" dirty="0"/>
              <a:t>(</a:t>
            </a:r>
            <a:r>
              <a:rPr lang="it-IT" sz="2400" b="1" dirty="0" smtClean="0"/>
              <a:t>A</a:t>
            </a:r>
            <a:r>
              <a:rPr lang="it-IT" sz="2400" b="1" i="1" dirty="0" smtClean="0"/>
              <a:t>rticolo 79)</a:t>
            </a:r>
            <a:r>
              <a:rPr lang="it-IT" sz="2400" b="1" dirty="0"/>
              <a:t/>
            </a:r>
            <a:br>
              <a:rPr lang="it-IT" sz="2400" b="1" dirty="0"/>
            </a:br>
            <a:endParaRPr lang="it-IT" sz="2400" b="1" dirty="0"/>
          </a:p>
        </p:txBody>
      </p:sp>
      <p:sp>
        <p:nvSpPr>
          <p:cNvPr id="3" name="Segnaposto contenuto 2"/>
          <p:cNvSpPr>
            <a:spLocks noGrp="1"/>
          </p:cNvSpPr>
          <p:nvPr>
            <p:ph idx="1"/>
          </p:nvPr>
        </p:nvSpPr>
        <p:spPr>
          <a:xfrm>
            <a:off x="457200" y="1315881"/>
            <a:ext cx="8229600" cy="4967558"/>
          </a:xfrm>
        </p:spPr>
        <p:txBody>
          <a:bodyPr>
            <a:noAutofit/>
          </a:bodyPr>
          <a:lstStyle/>
          <a:p>
            <a:pPr marL="0" indent="0" algn="just">
              <a:buNone/>
            </a:pPr>
            <a:r>
              <a:rPr lang="it-IT" sz="2000" i="1" dirty="0"/>
              <a:t>comma 1 </a:t>
            </a:r>
            <a:r>
              <a:rPr lang="it-IT" sz="2000" i="1" dirty="0" err="1" smtClean="0"/>
              <a:t>septies</a:t>
            </a:r>
            <a:r>
              <a:rPr lang="it-IT" sz="2000" i="1" dirty="0" smtClean="0"/>
              <a:t> – </a:t>
            </a:r>
            <a:r>
              <a:rPr lang="it-IT" sz="2000" dirty="0" smtClean="0"/>
              <a:t>All</a:t>
            </a:r>
            <a:r>
              <a:rPr lang="it-IT" sz="2000" i="1" dirty="0" smtClean="0"/>
              <a:t>'art</a:t>
            </a:r>
            <a:r>
              <a:rPr lang="it-IT" sz="2000" i="1" dirty="0"/>
              <a:t>. 88 della legge 23 dicembre 2000, n. 388</a:t>
            </a:r>
            <a:r>
              <a:rPr lang="it-IT" sz="2000" dirty="0"/>
              <a:t>, il comma 2 </a:t>
            </a:r>
            <a:r>
              <a:rPr lang="it-IT" sz="2000" dirty="0" err="1"/>
              <a:t>e'</a:t>
            </a:r>
            <a:r>
              <a:rPr lang="it-IT" sz="2000" dirty="0"/>
              <a:t> sostituito dal seguente: </a:t>
            </a:r>
            <a:r>
              <a:rPr lang="it-IT" sz="2000" i="1" dirty="0"/>
              <a:t>«2. Al fine di realizzare gli obiettivi di economicità nell'utilizzazione delle risorse e di verifica della qualità dell'assistenza erogata, secondo criteri di appropriatezza, le regioni assicurano, per ciascun soggetto erogatore, un controllo analitico annuo di almeno il </a:t>
            </a:r>
            <a:r>
              <a:rPr lang="it-IT" sz="2000" b="1" i="1" dirty="0"/>
              <a:t>10 per cento </a:t>
            </a:r>
            <a:r>
              <a:rPr lang="it-IT" sz="2000" i="1" dirty="0"/>
              <a:t>delle cartelle cliniche e delle corrispondenti schede di dimissione, in conformità a specifici protocolli di valutazione. L'individuazione delle cartelle e delle schede deve essere effettuata secondo criteri di campionamento rigorosamente casuali. </a:t>
            </a:r>
            <a:r>
              <a:rPr lang="it-IT" sz="2000" b="1" i="1" dirty="0"/>
              <a:t>Tali controlli sono estesi alla totalità delle cartelle cliniche per le prestazioni ad alto rischio di </a:t>
            </a:r>
            <a:r>
              <a:rPr lang="it-IT" sz="2000" b="1" i="1" dirty="0" err="1"/>
              <a:t>inappropriatezza</a:t>
            </a:r>
            <a:r>
              <a:rPr lang="it-IT" sz="2000" b="1" i="1" dirty="0"/>
              <a:t> </a:t>
            </a:r>
            <a:r>
              <a:rPr lang="it-IT" sz="2000" i="1" dirty="0"/>
              <a:t>individuate delle regioni tenuto conto di parametri definiti con decreto del Ministro del lavoro, della salute e delle politiche sociali, d'intesa con il Ministero dell'economia e delle finanze.»</a:t>
            </a:r>
            <a:r>
              <a:rPr lang="it-IT" sz="2000" dirty="0" smtClean="0"/>
              <a:t>;</a:t>
            </a:r>
            <a:endParaRPr lang="it-IT" sz="2000" dirty="0"/>
          </a:p>
        </p:txBody>
      </p:sp>
    </p:spTree>
    <p:extLst>
      <p:ext uri="{BB962C8B-B14F-4D97-AF65-F5344CB8AC3E}">
        <p14:creationId xmlns:p14="http://schemas.microsoft.com/office/powerpoint/2010/main" val="2949642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6730"/>
            <a:ext cx="8229600" cy="748909"/>
          </a:xfrm>
        </p:spPr>
        <p:txBody>
          <a:bodyPr>
            <a:normAutofit/>
          </a:bodyPr>
          <a:lstStyle/>
          <a:p>
            <a:r>
              <a:rPr lang="it-IT" sz="2400" b="1" dirty="0"/>
              <a:t>D.M. 10/12/2009 “controlli sulle cartelle cliniche</a:t>
            </a:r>
            <a:r>
              <a:rPr lang="it-IT" sz="2400" b="1" dirty="0" smtClean="0"/>
              <a:t>”;  Art</a:t>
            </a:r>
            <a:r>
              <a:rPr lang="it-IT" sz="2400" b="1" dirty="0"/>
              <a:t>. 1 </a:t>
            </a:r>
          </a:p>
        </p:txBody>
      </p:sp>
      <p:sp>
        <p:nvSpPr>
          <p:cNvPr id="3" name="Segnaposto contenuto 2"/>
          <p:cNvSpPr>
            <a:spLocks noGrp="1"/>
          </p:cNvSpPr>
          <p:nvPr>
            <p:ph idx="1"/>
          </p:nvPr>
        </p:nvSpPr>
        <p:spPr>
          <a:xfrm>
            <a:off x="457200" y="1118317"/>
            <a:ext cx="8229600" cy="4525963"/>
          </a:xfrm>
        </p:spPr>
        <p:txBody>
          <a:bodyPr>
            <a:normAutofit/>
          </a:bodyPr>
          <a:lstStyle/>
          <a:p>
            <a:pPr algn="just"/>
            <a:r>
              <a:rPr lang="it-IT" sz="2400" dirty="0"/>
              <a:t>In attuazione dell'art. 79, comma 1-septies, del decreto-legge 25 giugno 2008, n. 112, convertito, con modificazioni, dalla legge 6 agosto 2008, n. 133, il presente decreto </a:t>
            </a:r>
            <a:r>
              <a:rPr lang="it-IT" sz="2400" b="1" dirty="0" smtClean="0"/>
              <a:t>definisce </a:t>
            </a:r>
            <a:r>
              <a:rPr lang="it-IT" sz="2400" b="1" dirty="0"/>
              <a:t>i parametri </a:t>
            </a:r>
            <a:r>
              <a:rPr lang="it-IT" sz="2400" dirty="0"/>
              <a:t>mediante i quali le Regioni individuano le prestazioni ad alto rischio di </a:t>
            </a:r>
            <a:r>
              <a:rPr lang="it-IT" sz="2400" dirty="0" err="1"/>
              <a:t>inappropriatezza</a:t>
            </a:r>
            <a:r>
              <a:rPr lang="it-IT" sz="2400" dirty="0"/>
              <a:t> per le quali effettuare i controlli sulla totalità delle cartelle cliniche e delle corrispondenti schede di dimissione ospedaliera. </a:t>
            </a:r>
            <a:endParaRPr lang="it-IT" sz="2400" dirty="0" smtClean="0"/>
          </a:p>
          <a:p>
            <a:pPr algn="just"/>
            <a:r>
              <a:rPr lang="it-IT" sz="2400" dirty="0"/>
              <a:t>Nei controlli di </a:t>
            </a:r>
            <a:r>
              <a:rPr lang="it-IT" sz="2400" dirty="0" err="1"/>
              <a:t>qualita</a:t>
            </a:r>
            <a:r>
              <a:rPr lang="it-IT" sz="2400" dirty="0"/>
              <a:t>̀ e appropriatezza rientrano anche i </a:t>
            </a:r>
            <a:r>
              <a:rPr lang="it-IT" sz="2400" b="1" dirty="0"/>
              <a:t>controlli di </a:t>
            </a:r>
            <a:r>
              <a:rPr lang="it-IT" sz="2400" b="1" dirty="0" err="1"/>
              <a:t>congruita</a:t>
            </a:r>
            <a:r>
              <a:rPr lang="it-IT" sz="2400" b="1" dirty="0"/>
              <a:t>̀</a:t>
            </a:r>
            <a:r>
              <a:rPr lang="it-IT" sz="2400" dirty="0"/>
              <a:t> tra le cartelle cliniche e le corrispondenti schede di dimissione ospedaliera. </a:t>
            </a:r>
          </a:p>
        </p:txBody>
      </p:sp>
    </p:spTree>
    <p:extLst>
      <p:ext uri="{BB962C8B-B14F-4D97-AF65-F5344CB8AC3E}">
        <p14:creationId xmlns:p14="http://schemas.microsoft.com/office/powerpoint/2010/main" val="2500111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172" y="227253"/>
            <a:ext cx="8869135" cy="758386"/>
          </a:xfrm>
        </p:spPr>
        <p:txBody>
          <a:bodyPr>
            <a:normAutofit/>
          </a:bodyPr>
          <a:lstStyle/>
          <a:p>
            <a:r>
              <a:rPr lang="it-IT" sz="2400" b="1" dirty="0" smtClean="0"/>
              <a:t>D.M. 10/12/2009 </a:t>
            </a:r>
            <a:r>
              <a:rPr lang="it-IT" sz="2400" b="1" dirty="0"/>
              <a:t>“controlli sulle cartelle cliniche</a:t>
            </a:r>
            <a:r>
              <a:rPr lang="it-IT" sz="2400" b="1" dirty="0" smtClean="0"/>
              <a:t>”; Art</a:t>
            </a:r>
            <a:r>
              <a:rPr lang="it-IT" sz="2400" b="1" dirty="0"/>
              <a:t>. 2 </a:t>
            </a:r>
            <a:endParaRPr lang="it-IT" sz="2400" dirty="0"/>
          </a:p>
        </p:txBody>
      </p:sp>
      <p:sp>
        <p:nvSpPr>
          <p:cNvPr id="3" name="Segnaposto contenuto 2"/>
          <p:cNvSpPr>
            <a:spLocks noGrp="1"/>
          </p:cNvSpPr>
          <p:nvPr>
            <p:ph idx="1"/>
          </p:nvPr>
        </p:nvSpPr>
        <p:spPr>
          <a:xfrm>
            <a:off x="457200" y="974701"/>
            <a:ext cx="8229600" cy="4525963"/>
          </a:xfrm>
        </p:spPr>
        <p:txBody>
          <a:bodyPr>
            <a:noAutofit/>
          </a:bodyPr>
          <a:lstStyle/>
          <a:p>
            <a:pPr marL="0" indent="0">
              <a:buNone/>
            </a:pPr>
            <a:r>
              <a:rPr lang="it-IT" sz="2400" dirty="0" smtClean="0"/>
              <a:t>1</a:t>
            </a:r>
            <a:r>
              <a:rPr lang="it-IT" sz="2400" dirty="0"/>
              <a:t>. Al fine di identificare le prestazioni ad alto rischio di </a:t>
            </a:r>
            <a:r>
              <a:rPr lang="it-IT" sz="2400" dirty="0" err="1"/>
              <a:t>inappropriatezza</a:t>
            </a:r>
            <a:r>
              <a:rPr lang="it-IT" sz="2400" dirty="0"/>
              <a:t>, le regioni utilizzano almeno i seguenti </a:t>
            </a:r>
            <a:r>
              <a:rPr lang="it-IT" sz="2400" b="1" dirty="0"/>
              <a:t>parametri</a:t>
            </a:r>
            <a:r>
              <a:rPr lang="it-IT" sz="2400" dirty="0"/>
              <a:t>: </a:t>
            </a:r>
          </a:p>
          <a:p>
            <a:pPr marL="0" indent="0">
              <a:buNone/>
            </a:pPr>
            <a:r>
              <a:rPr lang="it-IT" sz="2400" dirty="0"/>
              <a:t>a) elevato scostamento del volume di ricoveri erogati in aree territoriali sub-regionali;</a:t>
            </a:r>
            <a:br>
              <a:rPr lang="it-IT" sz="2400" dirty="0"/>
            </a:br>
            <a:r>
              <a:rPr lang="it-IT" sz="2400" dirty="0"/>
              <a:t>b) elevato valore tariffario dei singoli ricoveri;</a:t>
            </a:r>
            <a:br>
              <a:rPr lang="it-IT" sz="2400" dirty="0"/>
            </a:br>
            <a:r>
              <a:rPr lang="it-IT" sz="2400" dirty="0"/>
              <a:t>c) elevata valorizzazione tariffaria complessiva di gruppi di ricoveri nell'ambito dei quali le prestazioni sono state erogate;</a:t>
            </a:r>
            <a:br>
              <a:rPr lang="it-IT" sz="2400" dirty="0"/>
            </a:br>
            <a:r>
              <a:rPr lang="it-IT" sz="2400" dirty="0"/>
              <a:t>d) sbilanciata proporzione, per specifici ricoveri, tra i volumi erogati da diverse tipologie di strutture e/o da singole strutture ospedaliere del territorio sub-regionale. </a:t>
            </a:r>
          </a:p>
        </p:txBody>
      </p:sp>
    </p:spTree>
    <p:extLst>
      <p:ext uri="{BB962C8B-B14F-4D97-AF65-F5344CB8AC3E}">
        <p14:creationId xmlns:p14="http://schemas.microsoft.com/office/powerpoint/2010/main" val="847002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4245"/>
            <a:ext cx="8229600" cy="5058755"/>
          </a:xfrm>
        </p:spPr>
        <p:txBody>
          <a:bodyPr>
            <a:normAutofit fontScale="92500" lnSpcReduction="10000"/>
          </a:bodyPr>
          <a:lstStyle/>
          <a:p>
            <a:pPr marL="0" indent="0" algn="just">
              <a:buNone/>
            </a:pPr>
            <a:r>
              <a:rPr lang="it-IT" sz="2400" dirty="0" smtClean="0"/>
              <a:t>2. Le </a:t>
            </a:r>
            <a:r>
              <a:rPr lang="it-IT" sz="2400" dirty="0"/>
              <a:t>regioni utilizzano ulteriori parametri e/o strumenti capaci di evidenziare fenomeni quali opportunismo nella codifica, selezione di casistica ed </a:t>
            </a:r>
            <a:r>
              <a:rPr lang="it-IT" sz="2400" dirty="0" err="1"/>
              <a:t>inappropriatezza</a:t>
            </a:r>
            <a:r>
              <a:rPr lang="it-IT" sz="2400" dirty="0"/>
              <a:t> di erogazione legati al finanziamento prospettico dei ricoveri, anche con riferimento: </a:t>
            </a:r>
          </a:p>
          <a:p>
            <a:pPr marL="0" indent="0" algn="just">
              <a:buAutoNum type="alphaUcParenR"/>
            </a:pPr>
            <a:r>
              <a:rPr lang="it-IT" sz="2400" dirty="0" smtClean="0"/>
              <a:t>alle </a:t>
            </a:r>
            <a:r>
              <a:rPr lang="it-IT" sz="2400" dirty="0"/>
              <a:t>soglie indicate a livello regionale per i DRG ad elevato rischio di </a:t>
            </a:r>
            <a:r>
              <a:rPr lang="it-IT" sz="2400" dirty="0" err="1"/>
              <a:t>inappropriatezza</a:t>
            </a:r>
            <a:r>
              <a:rPr lang="it-IT" sz="2400" dirty="0"/>
              <a:t> di cui all'allegato 2C del decreto del Presidente del Consiglio dei Ministri 29 novembre 2001 e successive modificazioni;</a:t>
            </a:r>
            <a:br>
              <a:rPr lang="it-IT" sz="2400" dirty="0"/>
            </a:br>
            <a:r>
              <a:rPr lang="it-IT" sz="2400" dirty="0"/>
              <a:t>B) ad elevati volumi dei DH medici a carattere diagnostico. </a:t>
            </a:r>
            <a:endParaRPr lang="it-IT" sz="2400" dirty="0" smtClean="0"/>
          </a:p>
          <a:p>
            <a:pPr marL="0" indent="0" algn="just">
              <a:buNone/>
            </a:pPr>
            <a:r>
              <a:rPr lang="it-IT" sz="2400" dirty="0" smtClean="0"/>
              <a:t>3. Le </a:t>
            </a:r>
            <a:r>
              <a:rPr lang="it-IT" sz="2400" dirty="0"/>
              <a:t>regioni e le province autonome di Trento e Bolzano, garantiscono il controllo di appropriatezza sui ricoveri relativi ai </a:t>
            </a:r>
            <a:r>
              <a:rPr lang="it-IT" sz="2400" b="1" dirty="0"/>
              <a:t>tagli cesarei </a:t>
            </a:r>
            <a:r>
              <a:rPr lang="it-IT" sz="2400" dirty="0"/>
              <a:t>a partire dal monitoraggio del livello di </a:t>
            </a:r>
            <a:r>
              <a:rPr lang="it-IT" sz="2400" dirty="0" err="1"/>
              <a:t>qualita</a:t>
            </a:r>
            <a:r>
              <a:rPr lang="it-IT" sz="2400" dirty="0"/>
              <a:t>̀ e </a:t>
            </a:r>
            <a:r>
              <a:rPr lang="it-IT" sz="2400" dirty="0" smtClean="0"/>
              <a:t>completezza </a:t>
            </a:r>
            <a:r>
              <a:rPr lang="it-IT" sz="2400" dirty="0"/>
              <a:t>delle relative SDO. Le tabelle di </a:t>
            </a:r>
            <a:r>
              <a:rPr lang="it-IT" sz="2400" dirty="0" err="1"/>
              <a:t>qualita</a:t>
            </a:r>
            <a:r>
              <a:rPr lang="it-IT" sz="2400" dirty="0"/>
              <a:t>̀ della codifica costituiranno la base per la definizione di programmi di intervento specifici, in particolare nelle strutture in cui la percentuale di cesarei rappresenta oltre il 40% sul totale dei parti. </a:t>
            </a:r>
          </a:p>
          <a:p>
            <a:pPr algn="just"/>
            <a:endParaRPr lang="it-IT" sz="2400" dirty="0"/>
          </a:p>
          <a:p>
            <a:pPr algn="just"/>
            <a:endParaRPr lang="it-IT" sz="2400" dirty="0"/>
          </a:p>
        </p:txBody>
      </p:sp>
      <p:sp>
        <p:nvSpPr>
          <p:cNvPr id="4" name="Titolo 1"/>
          <p:cNvSpPr>
            <a:spLocks noGrp="1"/>
          </p:cNvSpPr>
          <p:nvPr>
            <p:ph type="title"/>
          </p:nvPr>
        </p:nvSpPr>
        <p:spPr>
          <a:xfrm>
            <a:off x="142172" y="227253"/>
            <a:ext cx="8869135" cy="758386"/>
          </a:xfrm>
        </p:spPr>
        <p:txBody>
          <a:bodyPr>
            <a:normAutofit/>
          </a:bodyPr>
          <a:lstStyle/>
          <a:p>
            <a:r>
              <a:rPr lang="it-IT" sz="2400" b="1" dirty="0" smtClean="0"/>
              <a:t>D.M. 10/12/2009 </a:t>
            </a:r>
            <a:r>
              <a:rPr lang="it-IT" sz="2400" b="1" dirty="0"/>
              <a:t>“controlli sulle cartelle cliniche</a:t>
            </a:r>
            <a:r>
              <a:rPr lang="it-IT" sz="2400" b="1" dirty="0" smtClean="0"/>
              <a:t>”; Art</a:t>
            </a:r>
            <a:r>
              <a:rPr lang="it-IT" sz="2400" b="1" dirty="0"/>
              <a:t>. 2 </a:t>
            </a:r>
          </a:p>
        </p:txBody>
      </p:sp>
    </p:spTree>
    <p:extLst>
      <p:ext uri="{BB962C8B-B14F-4D97-AF65-F5344CB8AC3E}">
        <p14:creationId xmlns:p14="http://schemas.microsoft.com/office/powerpoint/2010/main" val="47219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smtClean="0"/>
              <a:t>Questionario LEA 2012</a:t>
            </a:r>
            <a:br>
              <a:rPr lang="it-IT" sz="2800" b="1" dirty="0" smtClean="0"/>
            </a:br>
            <a:r>
              <a:rPr lang="it-IT" sz="2800" b="1" dirty="0" smtClean="0"/>
              <a:t>AM</a:t>
            </a:r>
            <a:r>
              <a:rPr lang="it-IT" sz="2800" b="1" dirty="0"/>
              <a:t>) CONTROLLO CARTELLE CLINICHE</a:t>
            </a:r>
            <a:br>
              <a:rPr lang="it-IT" sz="2800" b="1" dirty="0"/>
            </a:br>
            <a:endParaRPr lang="it-IT" sz="2800" dirty="0"/>
          </a:p>
        </p:txBody>
      </p:sp>
      <p:sp>
        <p:nvSpPr>
          <p:cNvPr id="3" name="Segnaposto contenuto 2"/>
          <p:cNvSpPr>
            <a:spLocks noGrp="1"/>
          </p:cNvSpPr>
          <p:nvPr>
            <p:ph idx="1"/>
          </p:nvPr>
        </p:nvSpPr>
        <p:spPr/>
        <p:txBody>
          <a:bodyPr>
            <a:normAutofit/>
          </a:bodyPr>
          <a:lstStyle/>
          <a:p>
            <a:pPr algn="just"/>
            <a:r>
              <a:rPr lang="it-IT" sz="2400" dirty="0"/>
              <a:t>AM.1 Controlli analitici casuali annuali di almeno il 10% delle cartelle cliniche (art.79 c.1 </a:t>
            </a:r>
            <a:r>
              <a:rPr lang="it-IT" sz="2400" dirty="0" err="1"/>
              <a:t>septies</a:t>
            </a:r>
            <a:r>
              <a:rPr lang="it-IT" sz="2400" dirty="0"/>
              <a:t> Legge 133 del 6 agosto 2008). </a:t>
            </a:r>
            <a:endParaRPr lang="it-IT" sz="2400" i="1" dirty="0"/>
          </a:p>
          <a:p>
            <a:pPr algn="just"/>
            <a:endParaRPr lang="it-IT" sz="2400" dirty="0" smtClean="0"/>
          </a:p>
          <a:p>
            <a:pPr algn="just"/>
            <a:r>
              <a:rPr lang="it-IT" sz="2400" dirty="0" smtClean="0"/>
              <a:t>AM</a:t>
            </a:r>
            <a:r>
              <a:rPr lang="it-IT" sz="2400" dirty="0"/>
              <a:t>.2 Controlli effettuati sulla totalità delle prestazioni ad alto rischio di </a:t>
            </a:r>
            <a:r>
              <a:rPr lang="it-IT" sz="2400" dirty="0" err="1"/>
              <a:t>inappropriatezza</a:t>
            </a:r>
            <a:r>
              <a:rPr lang="it-IT" sz="2400" dirty="0"/>
              <a:t> individuate dalle Regioni (Decreto Ministeriale del 10 dicembre 2009, in attuazione dell'art. 79, comma 1-septies, del decreto-legge 25 giugno 2008, n. 112, convertito, con modificazioni, dalla legge 6 agosto 2008, n. 133) </a:t>
            </a:r>
          </a:p>
          <a:p>
            <a:endParaRPr lang="it-IT" sz="2400" dirty="0"/>
          </a:p>
        </p:txBody>
      </p:sp>
    </p:spTree>
    <p:extLst>
      <p:ext uri="{BB962C8B-B14F-4D97-AF65-F5344CB8AC3E}">
        <p14:creationId xmlns:p14="http://schemas.microsoft.com/office/powerpoint/2010/main" val="27851798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AM.1 Controlli </a:t>
            </a:r>
            <a:r>
              <a:rPr lang="it-IT" sz="2400" dirty="0"/>
              <a:t>analitici casuali annuali di almeno il 10% delle cartelle cliniche (art.79 c.1 </a:t>
            </a:r>
            <a:r>
              <a:rPr lang="it-IT" sz="2400" dirty="0" err="1"/>
              <a:t>septies</a:t>
            </a:r>
            <a:r>
              <a:rPr lang="it-IT" sz="2400" dirty="0"/>
              <a:t> Legge 133 del 6 agosto 2008)</a:t>
            </a:r>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17638"/>
            <a:ext cx="6845300" cy="1800876"/>
          </a:xfrm>
          <a:prstGeom prst="rect">
            <a:avLst/>
          </a:prstGeom>
          <a:noFill/>
          <a:ln>
            <a:noFill/>
          </a:ln>
        </p:spPr>
      </p:pic>
      <p:sp>
        <p:nvSpPr>
          <p:cNvPr id="5" name="Titolo 1"/>
          <p:cNvSpPr txBox="1">
            <a:spLocks/>
          </p:cNvSpPr>
          <p:nvPr/>
        </p:nvSpPr>
        <p:spPr>
          <a:xfrm>
            <a:off x="457200" y="352331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400" smtClean="0"/>
              <a:t>AM.2 Controlli effettuati sulla totalità delle prestazioni ad alto rischio di inappropriatezza individuate dalle Regioni </a:t>
            </a:r>
            <a:endParaRPr lang="it-IT" sz="2400" dirty="0"/>
          </a:p>
        </p:txBody>
      </p:sp>
      <p:pic>
        <p:nvPicPr>
          <p:cNvPr id="6" name="Immagine 5"/>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666314"/>
            <a:ext cx="6845300" cy="1925207"/>
          </a:xfrm>
          <a:prstGeom prst="rect">
            <a:avLst/>
          </a:prstGeom>
          <a:noFill/>
          <a:ln>
            <a:noFill/>
          </a:ln>
        </p:spPr>
      </p:pic>
    </p:spTree>
    <p:extLst>
      <p:ext uri="{BB962C8B-B14F-4D97-AF65-F5344CB8AC3E}">
        <p14:creationId xmlns:p14="http://schemas.microsoft.com/office/powerpoint/2010/main" val="33786491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367</TotalTime>
  <Words>956</Words>
  <Application>Microsoft Macintosh PowerPoint</Application>
  <PresentationFormat>Presentazione su schermo (4:3)</PresentationFormat>
  <Paragraphs>39</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CONTROLLO ANALITICO SULL’APPROPRIATEZZA E LA QUALITÀ DELLE CARTELLE CLINICHE </vt:lpstr>
      <vt:lpstr>Presentazione di PowerPoint</vt:lpstr>
      <vt:lpstr>Lo scandalo Santa Rita </vt:lpstr>
      <vt:lpstr>Legge 6 agosto 2008 n. 133 (Articolo 79) </vt:lpstr>
      <vt:lpstr>D.M. 10/12/2009 “controlli sulle cartelle cliniche”;  Art. 1 </vt:lpstr>
      <vt:lpstr>D.M. 10/12/2009 “controlli sulle cartelle cliniche”; Art. 2 </vt:lpstr>
      <vt:lpstr>D.M. 10/12/2009 “controlli sulle cartelle cliniche”; Art. 2 </vt:lpstr>
      <vt:lpstr>Questionario LEA 2012 AM) CONTROLLO CARTELLE CLINICHE </vt:lpstr>
      <vt:lpstr>AM.1 Controlli analitici casuali annuali di almeno il 10% delle cartelle cliniche (art.79 c.1 septies Legge 133 del 6 agosto 2008)</vt:lpstr>
      <vt:lpstr>Normativa Regionale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Mac</dc:creator>
  <cp:lastModifiedBy>Mac</cp:lastModifiedBy>
  <cp:revision>8</cp:revision>
  <dcterms:created xsi:type="dcterms:W3CDTF">2015-01-09T14:42:11Z</dcterms:created>
  <dcterms:modified xsi:type="dcterms:W3CDTF">2015-01-09T21:51:06Z</dcterms:modified>
</cp:coreProperties>
</file>